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aleway"/>
      <p:regular r:id="rId55"/>
      <p:bold r:id="rId56"/>
      <p:italic r:id="rId57"/>
      <p:boldItalic r:id="rId58"/>
    </p:embeddedFont>
    <p:embeddedFont>
      <p:font typeface="Lato"/>
      <p:regular r:id="rId59"/>
      <p:bold r:id="rId60"/>
      <p:italic r:id="rId61"/>
      <p:boldItalic r:id="rId62"/>
    </p:embeddedFont>
    <p:embeddedFont>
      <p:font typeface="Lora"/>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440C3A-585C-4F13-8171-18860848F9CE}">
  <a:tblStyle styleId="{5E440C3A-585C-4F13-8171-18860848F9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4.xml"/><Relationship Id="rId64" Type="http://schemas.openxmlformats.org/officeDocument/2006/relationships/font" Target="fonts/Lora-bold.fntdata"/><Relationship Id="rId63" Type="http://schemas.openxmlformats.org/officeDocument/2006/relationships/font" Target="fonts/Lora-regular.fntdata"/><Relationship Id="rId22" Type="http://schemas.openxmlformats.org/officeDocument/2006/relationships/slide" Target="slides/slide16.xml"/><Relationship Id="rId66" Type="http://schemas.openxmlformats.org/officeDocument/2006/relationships/font" Target="fonts/Lora-boldItalic.fntdata"/><Relationship Id="rId21" Type="http://schemas.openxmlformats.org/officeDocument/2006/relationships/slide" Target="slides/slide15.xml"/><Relationship Id="rId65" Type="http://schemas.openxmlformats.org/officeDocument/2006/relationships/font" Target="fonts/Lora-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italic.fntdata"/><Relationship Id="rId12" Type="http://schemas.openxmlformats.org/officeDocument/2006/relationships/slide" Target="slides/slide6.xml"/><Relationship Id="rId56" Type="http://schemas.openxmlformats.org/officeDocument/2006/relationships/font" Target="fonts/Raleway-bold.fntdata"/><Relationship Id="rId15" Type="http://schemas.openxmlformats.org/officeDocument/2006/relationships/slide" Target="slides/slide9.xml"/><Relationship Id="rId59" Type="http://schemas.openxmlformats.org/officeDocument/2006/relationships/font" Target="fonts/Lato-regular.fntdata"/><Relationship Id="rId14" Type="http://schemas.openxmlformats.org/officeDocument/2006/relationships/slide" Target="slides/slide8.xml"/><Relationship Id="rId58" Type="http://schemas.openxmlformats.org/officeDocument/2006/relationships/font" Target="fonts/Raleway-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darakayasindu.medium.com/behind-the-scenes-of-chat-applications-38634f584758"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52im.net/thread-2807-1-1.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52im.net/thread-1616-1-1.htm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52im.net/thread-3726-1-1.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foq.com/articles/realtime-event-driven-ecosystem/" TargetMode="External"/><Relationship Id="rId3" Type="http://schemas.openxmlformats.org/officeDocument/2006/relationships/hyperlink" Target="https://ably.com/blog/websockets-vs-long-polling" TargetMode="External"/><Relationship Id="rId4" Type="http://schemas.openxmlformats.org/officeDocument/2006/relationships/hyperlink" Target="https://ably.com/blog/websockets-vs-sse"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52im.net/thread-3726-1-1.html"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51cto.com/u_15310381/3200977" TargetMode="External"/><Relationship Id="rId3" Type="http://schemas.openxmlformats.org/officeDocument/2006/relationships/hyperlink" Target="https://blog.csdn.net/weixin_49794051/article/details/109592639" TargetMode="External"/><Relationship Id="rId4" Type="http://schemas.openxmlformats.org/officeDocument/2006/relationships/hyperlink" Target="https://mp.weixin.qq.com/s/vRhhKimP9hYMq6ly7AEQ7Q"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52im.net/thread-1470-1-1.html" TargetMode="External"/><Relationship Id="rId3" Type="http://schemas.openxmlformats.org/officeDocument/2006/relationships/hyperlink" Target="http://www.52im.net/thread-3445-1-1.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52im.net/thread-1470-1-1.html" TargetMode="External"/><Relationship Id="rId3" Type="http://schemas.openxmlformats.org/officeDocument/2006/relationships/hyperlink" Target="http://www.52im.net/thread-3445-1-1.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bitsrc.io/event-sourcing-pattern-for-real-time-frontends-42359e6dd957"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c14f8784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c14f8784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c21995c1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c21995c1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b685fdb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b685fdb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c14f8784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c14f8784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b685fdb5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b685fdb5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User2 pull from IM server every X seconds</a:t>
            </a:r>
            <a:endParaRPr sz="1200">
              <a:solidFill>
                <a:schemeClr val="dk1"/>
              </a:solidFill>
              <a:latin typeface="Lato"/>
              <a:ea typeface="Lato"/>
              <a:cs typeface="Lato"/>
              <a:sym typeface="Lato"/>
            </a:endParaRPr>
          </a:p>
          <a:p>
            <a:pPr indent="-304800" lvl="2" marL="13716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Waste of resources</a:t>
            </a:r>
            <a:endParaRPr sz="1200">
              <a:solidFill>
                <a:schemeClr val="dk1"/>
              </a:solidFill>
              <a:latin typeface="Lato"/>
              <a:ea typeface="Lato"/>
              <a:cs typeface="Lato"/>
              <a:sym typeface="Lato"/>
            </a:endParaRPr>
          </a:p>
          <a:p>
            <a:pPr indent="-304800" lvl="2" marL="13716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Latency in getting messages</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IM server push to User2 because User2 is online - Preferred</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Problems in Step5/6: </a:t>
            </a:r>
            <a:endParaRPr sz="1200">
              <a:solidFill>
                <a:schemeClr val="dk1"/>
              </a:solidFill>
              <a:latin typeface="Lato"/>
              <a:ea typeface="Lato"/>
              <a:cs typeface="Lato"/>
              <a:sym typeface="Lato"/>
            </a:endParaRPr>
          </a:p>
          <a:p>
            <a:pPr indent="-304800" lvl="2" marL="13716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Client B becomes offline after Step3/4</a:t>
            </a:r>
            <a:endParaRPr sz="1200">
              <a:solidFill>
                <a:schemeClr val="dk1"/>
              </a:solidFill>
              <a:latin typeface="Lato"/>
              <a:ea typeface="Lato"/>
              <a:cs typeface="Lato"/>
              <a:sym typeface="Lato"/>
            </a:endParaRPr>
          </a:p>
          <a:p>
            <a:pPr indent="-304800" lvl="2" marL="13716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IM server crashes after step2</a:t>
            </a:r>
            <a:endParaRPr sz="1200">
              <a:solidFill>
                <a:schemeClr val="dk1"/>
              </a:solidFill>
              <a:latin typeface="Lato"/>
              <a:ea typeface="Lato"/>
              <a:cs typeface="Lato"/>
              <a:sym typeface="Lato"/>
            </a:endParaRPr>
          </a:p>
          <a:p>
            <a:pPr indent="-304800" lvl="2" marL="13716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b685fdb5b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b685fdb5b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b685fdb5b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b685fdb5b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c14f8784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c14f8784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b685fdb5b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b685fdb5b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Facebook combined approach of pull and push: </a:t>
            </a:r>
            <a:r>
              <a:rPr lang="en" sz="1300" u="sng">
                <a:solidFill>
                  <a:schemeClr val="hlink"/>
                </a:solidFill>
                <a:hlinkClick r:id="rId2"/>
              </a:rPr>
              <a:t>https://sudarakayasindu.medium.com/behind-the-scenes-of-chat-applications-38634f584758</a:t>
            </a:r>
            <a:endParaRPr sz="1300">
              <a:solidFill>
                <a:schemeClr val="dk1"/>
              </a:solidFill>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What happens when offline users come online? </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It needs to send a signal to server (Pull)</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After pulling all offline messages, it could be treated the same way as online users using push</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A combined approach: </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Client makes a pull for a snapshot of messages</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Client receives a snapshot of messages and get subscribed to receive delta updates</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New messages are pushed to clients</a:t>
            </a:r>
            <a:endParaRPr sz="13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c14f8784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c14f8784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b685fdb5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b685fdb5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b685fdb5b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b685fdb5b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b685fdb5b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b685fdb5b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User1 send 5 msgs in group1 in total</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User4 logs in from a new device B</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On logging in, pull 3 msgs from online/offline buffer</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User4 device B scrolls up in chat in group1 for historical msgs</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2 historical msgs are pulled from message roaming storage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b685fdb5b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b685fdb5b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c14f8784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c14f8784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b685fdb5b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b685fdb5b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b685fdb5b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b685fdb5b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瓜子存储overview: </a:t>
            </a:r>
            <a:r>
              <a:rPr lang="en" u="sng">
                <a:solidFill>
                  <a:schemeClr val="hlink"/>
                </a:solidFill>
                <a:hlinkClick r:id="rId2"/>
              </a:rPr>
              <a:t>http://www.52im.net/thread-2807-1-1.html</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b685fdb5b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b685fdb5b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58</a:t>
            </a:r>
            <a:r>
              <a:rPr lang="en"/>
              <a:t>到家IM: </a:t>
            </a:r>
            <a:r>
              <a:rPr lang="en" u="sng">
                <a:solidFill>
                  <a:schemeClr val="hlink"/>
                </a:solidFill>
                <a:hlinkClick r:id="rId2"/>
              </a:rPr>
              <a:t>http://www.52im.net/thread-1616-1-1.html</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Write: </a:t>
            </a:r>
            <a:endParaRPr/>
          </a:p>
          <a:p>
            <a:pPr indent="0" lvl="0" marL="0" rtl="0" algn="l">
              <a:lnSpc>
                <a:spcPct val="115000"/>
              </a:lnSpc>
              <a:spcBef>
                <a:spcPts val="1100"/>
              </a:spcBef>
              <a:spcAft>
                <a:spcPts val="0"/>
              </a:spcAft>
              <a:buClr>
                <a:schemeClr val="dk1"/>
              </a:buClr>
              <a:buSzPts val="1100"/>
              <a:buFont typeface="Arial"/>
              <a:buNone/>
            </a:pPr>
            <a:r>
              <a:rPr lang="en"/>
              <a:t>// Repeat the same for</a:t>
            </a:r>
            <a:endParaRPr/>
          </a:p>
          <a:p>
            <a:pPr indent="0" lvl="0" marL="0" rtl="0" algn="l">
              <a:lnSpc>
                <a:spcPct val="115000"/>
              </a:lnSpc>
              <a:spcBef>
                <a:spcPts val="1100"/>
              </a:spcBef>
              <a:spcAft>
                <a:spcPts val="0"/>
              </a:spcAft>
              <a:buClr>
                <a:schemeClr val="dk1"/>
              </a:buClr>
              <a:buSzPts val="1100"/>
              <a:buFont typeface="Arial"/>
              <a:buNone/>
            </a:pPr>
            <a:r>
              <a:rPr lang="en"/>
              <a:t>// each msg receiver in the group chat</a:t>
            </a:r>
            <a:endParaRPr/>
          </a:p>
          <a:p>
            <a:pPr indent="0" lvl="0" marL="0" rtl="0" algn="l">
              <a:lnSpc>
                <a:spcPct val="115000"/>
              </a:lnSpc>
              <a:spcBef>
                <a:spcPts val="1100"/>
              </a:spcBef>
              <a:spcAft>
                <a:spcPts val="0"/>
              </a:spcAft>
              <a:buClr>
                <a:schemeClr val="dk1"/>
              </a:buClr>
              <a:buSzPts val="1100"/>
              <a:buFont typeface="Arial"/>
              <a:buNone/>
            </a:pPr>
            <a:r>
              <a:rPr lang="en"/>
              <a:t>// As an example, Jim sends a group chat to 1234</a:t>
            </a:r>
            <a:endParaRPr/>
          </a:p>
          <a:p>
            <a:pPr indent="0" lvl="0" marL="0" rtl="0" algn="l">
              <a:lnSpc>
                <a:spcPct val="115000"/>
              </a:lnSpc>
              <a:spcBef>
                <a:spcPts val="1100"/>
              </a:spcBef>
              <a:spcAft>
                <a:spcPts val="0"/>
              </a:spcAft>
              <a:buClr>
                <a:schemeClr val="dk1"/>
              </a:buClr>
              <a:buSzPts val="1100"/>
              <a:buFont typeface="Arial"/>
              <a:buNone/>
            </a:pPr>
            <a:r>
              <a:rPr lang="en"/>
              <a:t>// where Jessica is one of receivers</a:t>
            </a:r>
            <a:endParaRPr/>
          </a:p>
          <a:p>
            <a:pPr indent="0" lvl="0" marL="0" rtl="0" algn="l">
              <a:lnSpc>
                <a:spcPct val="115000"/>
              </a:lnSpc>
              <a:spcBef>
                <a:spcPts val="1100"/>
              </a:spcBef>
              <a:spcAft>
                <a:spcPts val="0"/>
              </a:spcAft>
              <a:buClr>
                <a:schemeClr val="dk1"/>
              </a:buClr>
              <a:buSzPts val="1100"/>
              <a:buFont typeface="Arial"/>
              <a:buNone/>
            </a:pPr>
            <a:r>
              <a:rPr lang="en"/>
              <a:t>Insert into UserMessageTable</a:t>
            </a:r>
            <a:endParaRPr/>
          </a:p>
          <a:p>
            <a:pPr indent="0" lvl="0" marL="0" rtl="0" algn="l">
              <a:lnSpc>
                <a:spcPct val="115000"/>
              </a:lnSpc>
              <a:spcBef>
                <a:spcPts val="1100"/>
              </a:spcBef>
              <a:spcAft>
                <a:spcPts val="0"/>
              </a:spcAft>
              <a:buClr>
                <a:schemeClr val="dk1"/>
              </a:buClr>
              <a:buSzPts val="1100"/>
              <a:buFont typeface="Arial"/>
              <a:buNone/>
            </a:pPr>
            <a:r>
              <a:rPr lang="en"/>
              <a:t>(user_id, from_user_id, group_id, msg_content)</a:t>
            </a:r>
            <a:endParaRPr/>
          </a:p>
          <a:p>
            <a:pPr indent="0" lvl="0" marL="0" rtl="0" algn="l">
              <a:lnSpc>
                <a:spcPct val="115000"/>
              </a:lnSpc>
              <a:spcBef>
                <a:spcPts val="1100"/>
              </a:spcBef>
              <a:spcAft>
                <a:spcPts val="0"/>
              </a:spcAft>
              <a:buClr>
                <a:schemeClr val="dk1"/>
              </a:buClr>
              <a:buSzPts val="1100"/>
              <a:buFont typeface="Arial"/>
              <a:buNone/>
            </a:pPr>
            <a:r>
              <a:rPr lang="en"/>
              <a:t>values</a:t>
            </a:r>
            <a:endParaRPr/>
          </a:p>
          <a:p>
            <a:pPr indent="0" lvl="0" marL="0" rtl="0" algn="l">
              <a:lnSpc>
                <a:spcPct val="115000"/>
              </a:lnSpc>
              <a:spcBef>
                <a:spcPts val="1100"/>
              </a:spcBef>
              <a:spcAft>
                <a:spcPts val="0"/>
              </a:spcAft>
              <a:buNone/>
            </a:pPr>
            <a:r>
              <a:rPr lang="en"/>
              <a:t>("Jessica", “Jim”, “1234”, “hello world”)</a:t>
            </a:r>
            <a:endParaRPr/>
          </a:p>
          <a:p>
            <a:pPr indent="0" lvl="0" marL="0" rtl="0" algn="l">
              <a:lnSpc>
                <a:spcPct val="115000"/>
              </a:lnSpc>
              <a:spcBef>
                <a:spcPts val="1100"/>
              </a:spcBef>
              <a:spcAft>
                <a:spcPts val="0"/>
              </a:spcAft>
              <a:buNone/>
            </a:pPr>
            <a:r>
              <a:rPr lang="en"/>
              <a:t>Read:</a:t>
            </a:r>
            <a:endParaRPr/>
          </a:p>
          <a:p>
            <a:pPr indent="0" lvl="0" marL="0" rtl="0" algn="l">
              <a:lnSpc>
                <a:spcPct val="115000"/>
              </a:lnSpc>
              <a:spcBef>
                <a:spcPts val="1100"/>
              </a:spcBef>
              <a:spcAft>
                <a:spcPts val="0"/>
              </a:spcAft>
              <a:buClr>
                <a:schemeClr val="dk1"/>
              </a:buClr>
              <a:buSzPts val="1100"/>
              <a:buFont typeface="Arial"/>
              <a:buNone/>
            </a:pPr>
            <a:r>
              <a:t/>
            </a:r>
            <a:endParaRPr/>
          </a:p>
          <a:p>
            <a:pPr indent="0" lvl="0" marL="0" rtl="0" algn="l">
              <a:spcBef>
                <a:spcPts val="11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b685fdb5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b685fdb5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b685fdb5b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b685fdb5b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Typically, assume msg_id has increasing order, could we store only the latest msg id for each user per group?</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c14f8784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c14f8784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b685fdb5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b685fdb5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c14f8784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c14f8784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c14f8784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c14f8784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2"/>
              </a:rPr>
              <a:t>http://www.52im.net/thread-3726-1-1.html</a:t>
            </a:r>
            <a:r>
              <a:rPr lang="en" sz="1400">
                <a:solidFill>
                  <a:schemeClr val="dk1"/>
                </a:solidFill>
              </a:rPr>
              <a:t> </a:t>
            </a:r>
            <a:endParaRPr sz="14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b685fdb5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b685fdb5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2"/>
              </a:rPr>
              <a:t>https://www.infoq.com/articles/realtime-event-driven-ecosystem/</a:t>
            </a:r>
            <a:endParaRPr sz="1400">
              <a:solidFill>
                <a:schemeClr val="dk1"/>
              </a:solidFill>
            </a:endParaRPr>
          </a:p>
          <a:p>
            <a:pPr indent="0" lvl="0" marL="0" rtl="0" algn="l">
              <a:spcBef>
                <a:spcPts val="0"/>
              </a:spcBef>
              <a:spcAft>
                <a:spcPts val="0"/>
              </a:spcAft>
              <a:buNone/>
            </a:pPr>
            <a:r>
              <a:rPr lang="en" sz="1400" u="sng">
                <a:solidFill>
                  <a:schemeClr val="hlink"/>
                </a:solidFill>
                <a:hlinkClick r:id="rId3"/>
              </a:rPr>
              <a:t>https://ably.com/blog/websockets-vs-long-polling</a:t>
            </a:r>
            <a:r>
              <a:rPr lang="en" sz="1400">
                <a:solidFill>
                  <a:schemeClr val="dk1"/>
                </a:solidFill>
              </a:rPr>
              <a:t> </a:t>
            </a:r>
            <a:endParaRPr sz="1400">
              <a:solidFill>
                <a:schemeClr val="dk1"/>
              </a:solidFill>
            </a:endParaRPr>
          </a:p>
          <a:p>
            <a:pPr indent="0" lvl="0" marL="0" rtl="0" algn="l">
              <a:spcBef>
                <a:spcPts val="0"/>
              </a:spcBef>
              <a:spcAft>
                <a:spcPts val="0"/>
              </a:spcAft>
              <a:buNone/>
            </a:pPr>
            <a:r>
              <a:rPr lang="en" sz="1400" u="sng">
                <a:solidFill>
                  <a:schemeClr val="hlink"/>
                </a:solidFill>
                <a:hlinkClick r:id="rId4"/>
              </a:rPr>
              <a:t>https://ably.com/blog/websockets-vs-sse</a:t>
            </a:r>
            <a:r>
              <a:rPr lang="en" sz="1400">
                <a:solidFill>
                  <a:schemeClr val="dk1"/>
                </a:solidFill>
              </a:rPr>
              <a:t> </a:t>
            </a:r>
            <a:endParaRPr sz="14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c061c69f1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c061c69f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https://www.infoq.com/articles/challenges-realtime-chat-service-pusher/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c061c69f1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c061c69f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2"/>
              </a:rPr>
              <a:t>http://www.52im.net/thread-3726-1-1.html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chemeClr val="dk1"/>
                </a:solidFill>
                <a:latin typeface="Lato"/>
                <a:ea typeface="Lato"/>
                <a:cs typeface="Lato"/>
                <a:sym typeface="Lato"/>
              </a:rPr>
              <a:t>Network jittery / NAT timeout /mobile network</a:t>
            </a:r>
            <a:r>
              <a:rPr lang="en" sz="1200"/>
              <a:t> </a:t>
            </a: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b685fdb5b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b685fdb5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c14f8784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c14f8784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c14f8784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c14f8784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b685fdb5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b685fdb5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Different types of message ID: </a:t>
            </a:r>
            <a:r>
              <a:rPr lang="en" sz="1200" u="sng">
                <a:solidFill>
                  <a:schemeClr val="hlink"/>
                </a:solidFill>
                <a:hlinkClick r:id="rId2"/>
              </a:rPr>
              <a:t>https://blog.51cto.com/u_15310381/3200977</a:t>
            </a: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Message queue ordering: </a:t>
            </a:r>
            <a:r>
              <a:rPr lang="en" sz="1200" u="sng">
                <a:solidFill>
                  <a:schemeClr val="hlink"/>
                </a:solidFill>
                <a:hlinkClick r:id="rId3"/>
              </a:rPr>
              <a:t>https://blog.csdn.net/weixin_49794051/article/details/109592639</a:t>
            </a: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Message queue ordering2: </a:t>
            </a:r>
            <a:r>
              <a:rPr lang="en" sz="1200" u="sng">
                <a:solidFill>
                  <a:schemeClr val="hlink"/>
                </a:solidFill>
                <a:hlinkClick r:id="rId4"/>
              </a:rPr>
              <a:t>https://mp.weixin.qq.com/s/vRhhKimP9hYMq6ly7AEQ7Q</a:t>
            </a:r>
            <a:r>
              <a:rPr lang="en" sz="1200">
                <a:solidFill>
                  <a:schemeClr val="dk1"/>
                </a:solidFill>
              </a:rPr>
              <a:t>  </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c14f8784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0c14f8784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b685fdb5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b685fdb5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0c14f8784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0c14f8784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b685fdb5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b685fdb5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b685fdb5b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b685fdb5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Two ways of reliability: </a:t>
            </a:r>
            <a:r>
              <a:rPr lang="en" sz="1200" u="sng">
                <a:solidFill>
                  <a:schemeClr val="hlink"/>
                </a:solidFill>
                <a:hlinkClick r:id="rId2"/>
              </a:rPr>
              <a:t>http://www.52im.net/thread-1470-1-1.html</a:t>
            </a: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Multiple dimensions of thinking about reliability: </a:t>
            </a:r>
            <a:r>
              <a:rPr lang="en" sz="1200" u="sng">
                <a:solidFill>
                  <a:schemeClr val="hlink"/>
                </a:solidFill>
                <a:hlinkClick r:id="rId3"/>
              </a:rPr>
              <a:t>http://www.52im.net/thread-3445-1-1.html</a:t>
            </a:r>
            <a:r>
              <a:rPr lang="en" sz="1200">
                <a:solidFill>
                  <a:schemeClr val="dk1"/>
                </a:solidFill>
              </a:rPr>
              <a:t> </a:t>
            </a:r>
            <a:endParaRPr sz="12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c14f8784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c14f8784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Two ways of reliability: </a:t>
            </a:r>
            <a:r>
              <a:rPr lang="en" sz="1200" u="sng">
                <a:solidFill>
                  <a:schemeClr val="hlink"/>
                </a:solidFill>
                <a:hlinkClick r:id="rId2"/>
              </a:rPr>
              <a:t>http://www.52im.net/thread-1470-1-1.html</a:t>
            </a: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Multiple dimensions of thinking about reliability: </a:t>
            </a:r>
            <a:r>
              <a:rPr lang="en" sz="1200" u="sng">
                <a:solidFill>
                  <a:schemeClr val="hlink"/>
                </a:solidFill>
                <a:hlinkClick r:id="rId3"/>
              </a:rPr>
              <a:t>http://www.52im.net/thread-3445-1-1.html</a:t>
            </a:r>
            <a:r>
              <a:rPr lang="en" sz="1200">
                <a:solidFill>
                  <a:schemeClr val="dk1"/>
                </a:solidFill>
              </a:rPr>
              <a:t> </a:t>
            </a:r>
            <a:endParaRPr sz="12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c14f8784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c14f8784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c14f8784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c14f8784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c14f8784b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c14f8784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c061c69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c061c69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b685fdb5b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b685fdb5b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c061c69f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c061c69f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AutoNum type="arabicPeriod"/>
            </a:pPr>
            <a:r>
              <a:rPr lang="en" sz="1200">
                <a:solidFill>
                  <a:schemeClr val="dk1"/>
                </a:solidFill>
              </a:rPr>
              <a:t>Event sourcing and chat app: </a:t>
            </a:r>
            <a:r>
              <a:rPr lang="en" sz="1200" u="sng">
                <a:solidFill>
                  <a:schemeClr val="hlink"/>
                </a:solidFill>
                <a:hlinkClick r:id="rId2"/>
              </a:rPr>
              <a:t>https://blog.bitsrc.io/event-sourcing-pattern-for-real-time-frontends-42359e6dd957</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350">
                <a:solidFill>
                  <a:schemeClr val="dk1"/>
                </a:solidFill>
                <a:highlight>
                  <a:srgbClr val="FFFFFF"/>
                </a:highlight>
                <a:latin typeface="Lora"/>
                <a:ea typeface="Lora"/>
                <a:cs typeface="Lora"/>
                <a:sym typeface="Lora"/>
              </a:rPr>
              <a:t>I use WhatsApp with my Dutch friends, Telegram with those who switched away, Messenger with New Zealand family, Signal with the technology-focused crowd, Discord with my gaming friends, iMessage with my parents, and Twitter DMs with internet friends.</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b685fdb5b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b685fdb5b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AutoNum type="arabicPeriod"/>
            </a:pPr>
            <a:r>
              <a:rPr lang="en" sz="1200">
                <a:solidFill>
                  <a:schemeClr val="dk1"/>
                </a:solidFill>
              </a:rPr>
              <a:t>Event sourcing and chat app: https://blog.bitsrc.io/event-sourcing-pattern-for-real-time-frontends-42359e6dd957</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c14f8784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c14f8784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b685fdb5b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b685fdb5b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c14f8784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c14f8784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52im.net/thread-1236-1-1.html" TargetMode="External"/><Relationship Id="rId4" Type="http://schemas.openxmlformats.org/officeDocument/2006/relationships/hyperlink" Target="http://www.52im.net/thread-2807-1-1.html" TargetMode="External"/><Relationship Id="rId5" Type="http://schemas.openxmlformats.org/officeDocument/2006/relationships/hyperlink" Target="https://mp.weixin.qq.com/s?__biz=MzI1ODY0NjAwMA==&amp;mid=2247484130&amp;idx=1&amp;sn=78cb3277b2cd5838e2c8ff13371a0b27&amp;chksm=ea04487ddd73c16b08edf1734306a4525b2b3333e44484de77e7ed4426927027e949b490daf4&amp;scene=21#wechat_redirect" TargetMode="External"/><Relationship Id="rId6" Type="http://schemas.openxmlformats.org/officeDocument/2006/relationships/hyperlink" Target="https://mp.weixin.qq.com/s?__biz=MzI1ODY0NjAwMA==&amp;mid=2247483854&amp;idx=1&amp;sn=f87ef6cac20032e1a97076cabc36a648&amp;chksm=ea044b51dd73c24723d13c9265dd11dd30ae143dcb44b6b8777ae125478f0b6494e9de464624&amp;scene=21#wechat_redirec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52im.net/thread-1236-1-1.html" TargetMode="External"/><Relationship Id="rId4" Type="http://schemas.openxmlformats.org/officeDocument/2006/relationships/hyperlink" Target="http://www.52im.net/thread-2807-1-1.html" TargetMode="External"/><Relationship Id="rId5" Type="http://schemas.openxmlformats.org/officeDocument/2006/relationships/hyperlink" Target="https://mp.weixin.qq.com/s?__biz=MzI1ODY0NjAwMA==&amp;mid=2247484130&amp;idx=1&amp;sn=78cb3277b2cd5838e2c8ff13371a0b27&amp;chksm=ea04487ddd73c16b08edf1734306a4525b2b3333e44484de77e7ed4426927027e949b490daf4&amp;scene=21#wechat_redirect" TargetMode="External"/><Relationship Id="rId6" Type="http://schemas.openxmlformats.org/officeDocument/2006/relationships/hyperlink" Target="https://mp.weixin.qq.com/s?__biz=MzI1ODY0NjAwMA==&amp;mid=2247483854&amp;idx=1&amp;sn=f87ef6cac20032e1a97076cabc36a648&amp;chksm=ea044b51dd73c24723d13c9265dd11dd30ae143dcb44b6b8777ae125478f0b6494e9de464624&amp;scene=21#wechat_redirec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52im.net/thread-2751-1-1.html" TargetMode="External"/><Relationship Id="rId4" Type="http://schemas.openxmlformats.org/officeDocument/2006/relationships/hyperlink" Target="http://www.52im.net/thread-1998-1-1.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youtu.be/yJ3TTV0Il4o" TargetMode="External"/><Relationship Id="rId4" Type="http://schemas.openxmlformats.org/officeDocument/2006/relationships/hyperlink" Target="http://www.youtube.com/watch?v=yJ3TTV0Il4o" TargetMode="External"/><Relationship Id="rId5"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3.png"/><Relationship Id="rId4" Type="http://schemas.openxmlformats.org/officeDocument/2006/relationships/hyperlink" Target="http://www.52im.net/" TargetMode="External"/><Relationship Id="rId5" Type="http://schemas.openxmlformats.org/officeDocument/2006/relationships/hyperlink" Target="https://mp.weixin.qq.com/s/_Direcn6tk2P2KDpncFdgQ" TargetMode="External"/><Relationship Id="rId6" Type="http://schemas.openxmlformats.org/officeDocument/2006/relationships/hyperlink" Target="https://time.geekbang.org/column/intro/10003490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upport.snapchat.com/en-US/article/group-chat" TargetMode="External"/><Relationship Id="rId4" Type="http://schemas.openxmlformats.org/officeDocument/2006/relationships/hyperlink" Target="https://www.digitaltveurope.com/2018/05/24/youtube-reveals-royal-wedding-streaming-numbers/" TargetMode="External"/><Relationship Id="rId5" Type="http://schemas.openxmlformats.org/officeDocument/2006/relationships/hyperlink" Target="https://docs.microsoft.com/en-us/microsoftteams/limits-specifications-team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Topics in </a:t>
            </a:r>
            <a:endParaRPr/>
          </a:p>
          <a:p>
            <a:pPr indent="0" lvl="0" marL="0" rtl="0" algn="l">
              <a:spcBef>
                <a:spcPts val="0"/>
              </a:spcBef>
              <a:spcAft>
                <a:spcPts val="0"/>
              </a:spcAft>
              <a:buNone/>
            </a:pPr>
            <a:r>
              <a:rPr lang="en"/>
              <a:t>Instant Messenger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Shijie Zhang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Outline</a:t>
            </a:r>
            <a:endParaRPr>
              <a:solidFill>
                <a:srgbClr val="000000"/>
              </a:solidFill>
            </a:endParaRPr>
          </a:p>
        </p:txBody>
      </p:sp>
      <p:pic>
        <p:nvPicPr>
          <p:cNvPr id="147" name="Google Shape;147;p22"/>
          <p:cNvPicPr preferRelativeResize="0"/>
          <p:nvPr/>
        </p:nvPicPr>
        <p:blipFill>
          <a:blip r:embed="rId3">
            <a:alphaModFix/>
          </a:blip>
          <a:stretch>
            <a:fillRect/>
          </a:stretch>
        </p:blipFill>
        <p:spPr>
          <a:xfrm>
            <a:off x="2455421" y="492350"/>
            <a:ext cx="4898555" cy="46511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Scenario</a:t>
            </a:r>
            <a:endParaRPr>
              <a:solidFill>
                <a:srgbClr val="000000"/>
              </a:solidFill>
            </a:endParaRPr>
          </a:p>
        </p:txBody>
      </p:sp>
      <p:pic>
        <p:nvPicPr>
          <p:cNvPr id="153" name="Google Shape;153;p23"/>
          <p:cNvPicPr preferRelativeResize="0"/>
          <p:nvPr/>
        </p:nvPicPr>
        <p:blipFill>
          <a:blip r:embed="rId3">
            <a:alphaModFix/>
          </a:blip>
          <a:stretch>
            <a:fillRect/>
          </a:stretch>
        </p:blipFill>
        <p:spPr>
          <a:xfrm>
            <a:off x="1558300" y="1382000"/>
            <a:ext cx="5736215" cy="364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Basic components </a:t>
            </a:r>
            <a:endParaRPr>
              <a:solidFill>
                <a:srgbClr val="000000"/>
              </a:solidFill>
            </a:endParaRPr>
          </a:p>
        </p:txBody>
      </p:sp>
      <p:pic>
        <p:nvPicPr>
          <p:cNvPr id="159" name="Google Shape;159;p24"/>
          <p:cNvPicPr preferRelativeResize="0"/>
          <p:nvPr/>
        </p:nvPicPr>
        <p:blipFill>
          <a:blip r:embed="rId3">
            <a:alphaModFix/>
          </a:blip>
          <a:stretch>
            <a:fillRect/>
          </a:stretch>
        </p:blipFill>
        <p:spPr>
          <a:xfrm>
            <a:off x="1753349" y="1416275"/>
            <a:ext cx="5752351" cy="3727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Scenario</a:t>
            </a:r>
            <a:endParaRPr>
              <a:solidFill>
                <a:srgbClr val="000000"/>
              </a:solidFill>
            </a:endParaRPr>
          </a:p>
        </p:txBody>
      </p:sp>
      <p:pic>
        <p:nvPicPr>
          <p:cNvPr id="165" name="Google Shape;165;p25"/>
          <p:cNvPicPr preferRelativeResize="0"/>
          <p:nvPr/>
        </p:nvPicPr>
        <p:blipFill>
          <a:blip r:embed="rId3">
            <a:alphaModFix/>
          </a:blip>
          <a:stretch>
            <a:fillRect/>
          </a:stretch>
        </p:blipFill>
        <p:spPr>
          <a:xfrm>
            <a:off x="1295400" y="1313400"/>
            <a:ext cx="5862942" cy="364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User2 as online receivers </a:t>
            </a:r>
            <a:endParaRPr>
              <a:solidFill>
                <a:srgbClr val="000000"/>
              </a:solidFill>
            </a:endParaRPr>
          </a:p>
        </p:txBody>
      </p:sp>
      <p:sp>
        <p:nvSpPr>
          <p:cNvPr id="171" name="Google Shape;171;p26"/>
          <p:cNvSpPr txBox="1"/>
          <p:nvPr>
            <p:ph idx="1" type="body"/>
          </p:nvPr>
        </p:nvSpPr>
        <p:spPr>
          <a:xfrm>
            <a:off x="0" y="1559775"/>
            <a:ext cx="3915900" cy="354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Online users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Right on chat conversation</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Push or Pull?</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Need storage?</a:t>
            </a:r>
            <a:endParaRPr sz="1800">
              <a:solidFill>
                <a:srgbClr val="000000"/>
              </a:solidFill>
            </a:endParaRPr>
          </a:p>
          <a:p>
            <a:pPr indent="0" lvl="0" marL="914400" rtl="0" algn="l">
              <a:spcBef>
                <a:spcPts val="1200"/>
              </a:spcBef>
              <a:spcAft>
                <a:spcPts val="1200"/>
              </a:spcAft>
              <a:buNone/>
            </a:pPr>
            <a:r>
              <a:t/>
            </a:r>
            <a:endParaRPr sz="1800">
              <a:solidFill>
                <a:srgbClr val="000000"/>
              </a:solidFill>
            </a:endParaRPr>
          </a:p>
        </p:txBody>
      </p:sp>
      <p:pic>
        <p:nvPicPr>
          <p:cNvPr id="172" name="Google Shape;172;p26"/>
          <p:cNvPicPr preferRelativeResize="0"/>
          <p:nvPr/>
        </p:nvPicPr>
        <p:blipFill>
          <a:blip r:embed="rId3">
            <a:alphaModFix/>
          </a:blip>
          <a:stretch>
            <a:fillRect/>
          </a:stretch>
        </p:blipFill>
        <p:spPr>
          <a:xfrm>
            <a:off x="3797325" y="1551024"/>
            <a:ext cx="5346673" cy="3307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User2 as online receivers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178" name="Google Shape;178;p27"/>
          <p:cNvSpPr txBox="1"/>
          <p:nvPr>
            <p:ph idx="1" type="body"/>
          </p:nvPr>
        </p:nvSpPr>
        <p:spPr>
          <a:xfrm>
            <a:off x="0" y="1528275"/>
            <a:ext cx="3768900" cy="354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Basic flow</a:t>
            </a:r>
            <a:endParaRPr sz="1200">
              <a:solidFill>
                <a:srgbClr val="000000"/>
              </a:solidFill>
            </a:endParaRPr>
          </a:p>
          <a:p>
            <a:pPr indent="0" lvl="0" marL="0" rtl="0" algn="l">
              <a:spcBef>
                <a:spcPts val="1200"/>
              </a:spcBef>
              <a:spcAft>
                <a:spcPts val="1200"/>
              </a:spcAft>
              <a:buNone/>
            </a:pPr>
            <a:r>
              <a:t/>
            </a:r>
            <a:endParaRPr sz="1200">
              <a:solidFill>
                <a:srgbClr val="000000"/>
              </a:solidFill>
            </a:endParaRPr>
          </a:p>
        </p:txBody>
      </p:sp>
      <p:pic>
        <p:nvPicPr>
          <p:cNvPr id="179" name="Google Shape;179;p27"/>
          <p:cNvPicPr preferRelativeResize="0"/>
          <p:nvPr/>
        </p:nvPicPr>
        <p:blipFill>
          <a:blip r:embed="rId3">
            <a:alphaModFix/>
          </a:blip>
          <a:stretch>
            <a:fillRect/>
          </a:stretch>
        </p:blipFill>
        <p:spPr>
          <a:xfrm>
            <a:off x="3150175" y="1394450"/>
            <a:ext cx="5993825" cy="3749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8"/>
          <p:cNvPicPr preferRelativeResize="0"/>
          <p:nvPr/>
        </p:nvPicPr>
        <p:blipFill>
          <a:blip r:embed="rId3">
            <a:alphaModFix/>
          </a:blip>
          <a:stretch>
            <a:fillRect/>
          </a:stretch>
        </p:blipFill>
        <p:spPr>
          <a:xfrm>
            <a:off x="3167075" y="1985775"/>
            <a:ext cx="5976924" cy="3157725"/>
          </a:xfrm>
          <a:prstGeom prst="rect">
            <a:avLst/>
          </a:prstGeom>
          <a:noFill/>
          <a:ln>
            <a:noFill/>
          </a:ln>
        </p:spPr>
      </p:pic>
      <p:sp>
        <p:nvSpPr>
          <p:cNvPr id="185" name="Google Shape;185;p28"/>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User2 as online receivers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186" name="Google Shape;186;p28"/>
          <p:cNvSpPr txBox="1"/>
          <p:nvPr>
            <p:ph idx="1" type="body"/>
          </p:nvPr>
        </p:nvSpPr>
        <p:spPr>
          <a:xfrm>
            <a:off x="31200" y="1447225"/>
            <a:ext cx="3286200" cy="339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How do we save group messages? </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Read amplification</a:t>
            </a:r>
            <a:endParaRPr sz="1200">
              <a:solidFill>
                <a:srgbClr val="000000"/>
              </a:solidFill>
            </a:endParaRPr>
          </a:p>
          <a:p>
            <a:pPr indent="-304800" lvl="2" marL="1371600" rtl="0" algn="l">
              <a:spcBef>
                <a:spcPts val="0"/>
              </a:spcBef>
              <a:spcAft>
                <a:spcPts val="0"/>
              </a:spcAft>
              <a:buClr>
                <a:srgbClr val="000000"/>
              </a:buClr>
              <a:buSzPts val="1200"/>
              <a:buChar char="■"/>
            </a:pPr>
            <a:r>
              <a:rPr lang="en" sz="1200">
                <a:solidFill>
                  <a:srgbClr val="000000"/>
                </a:solidFill>
              </a:rPr>
              <a:t>Write to each group</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Write amplification</a:t>
            </a:r>
            <a:endParaRPr sz="1200">
              <a:solidFill>
                <a:srgbClr val="000000"/>
              </a:solidFill>
            </a:endParaRPr>
          </a:p>
          <a:p>
            <a:pPr indent="-304800" lvl="2" marL="1371600" rtl="0" algn="l">
              <a:spcBef>
                <a:spcPts val="0"/>
              </a:spcBef>
              <a:spcAft>
                <a:spcPts val="0"/>
              </a:spcAft>
              <a:buClr>
                <a:srgbClr val="000000"/>
              </a:buClr>
              <a:buSzPts val="1200"/>
              <a:buChar char="■"/>
            </a:pPr>
            <a:r>
              <a:rPr lang="en" sz="1200">
                <a:solidFill>
                  <a:srgbClr val="000000"/>
                </a:solidFill>
              </a:rPr>
              <a:t>Write to each user</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Prefer write amplification</a:t>
            </a:r>
            <a:endParaRPr sz="1200">
              <a:solidFill>
                <a:srgbClr val="000000"/>
              </a:solidFill>
            </a:endParaRPr>
          </a:p>
          <a:p>
            <a:pPr indent="-304800" lvl="2" marL="1371600" rtl="0" algn="l">
              <a:spcBef>
                <a:spcPts val="0"/>
              </a:spcBef>
              <a:spcAft>
                <a:spcPts val="0"/>
              </a:spcAft>
              <a:buClr>
                <a:srgbClr val="000000"/>
              </a:buClr>
              <a:buSzPts val="1200"/>
              <a:buChar char="■"/>
            </a:pPr>
            <a:r>
              <a:rPr lang="en" sz="1200">
                <a:solidFill>
                  <a:srgbClr val="000000"/>
                </a:solidFill>
              </a:rPr>
              <a:t>1 write: 100 reads, try to make read easier</a:t>
            </a:r>
            <a:endParaRPr sz="1200">
              <a:solidFill>
                <a:srgbClr val="000000"/>
              </a:solidFill>
            </a:endParaRPr>
          </a:p>
          <a:p>
            <a:pPr indent="-304800" lvl="2" marL="1371600" rtl="0" algn="l">
              <a:spcBef>
                <a:spcPts val="0"/>
              </a:spcBef>
              <a:spcAft>
                <a:spcPts val="0"/>
              </a:spcAft>
              <a:buClr>
                <a:srgbClr val="000000"/>
              </a:buClr>
              <a:buSzPts val="1200"/>
              <a:buChar char="■"/>
            </a:pPr>
            <a:r>
              <a:rPr lang="en" sz="1200">
                <a:solidFill>
                  <a:srgbClr val="000000"/>
                </a:solidFill>
              </a:rPr>
              <a:t>Group size not too big</a:t>
            </a:r>
            <a:endParaRPr sz="1200">
              <a:solidFill>
                <a:srgbClr val="000000"/>
              </a:solidFill>
            </a:endParaRPr>
          </a:p>
          <a:p>
            <a:pPr indent="0" lvl="0" marL="457200" rtl="0" algn="l">
              <a:spcBef>
                <a:spcPts val="1200"/>
              </a:spcBef>
              <a:spcAft>
                <a:spcPts val="1200"/>
              </a:spcAft>
              <a:buNone/>
            </a:pPr>
            <a:r>
              <a:t/>
            </a:r>
            <a:endParaRPr sz="12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Scenario</a:t>
            </a:r>
            <a:endParaRPr>
              <a:solidFill>
                <a:srgbClr val="000000"/>
              </a:solidFill>
            </a:endParaRPr>
          </a:p>
        </p:txBody>
      </p:sp>
      <p:pic>
        <p:nvPicPr>
          <p:cNvPr id="192" name="Google Shape;192;p29"/>
          <p:cNvPicPr preferRelativeResize="0"/>
          <p:nvPr/>
        </p:nvPicPr>
        <p:blipFill>
          <a:blip r:embed="rId3">
            <a:alphaModFix/>
          </a:blip>
          <a:stretch>
            <a:fillRect/>
          </a:stretch>
        </p:blipFill>
        <p:spPr>
          <a:xfrm>
            <a:off x="1341125" y="1324850"/>
            <a:ext cx="5911543" cy="3643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User3 as offline receivers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198" name="Google Shape;198;p30"/>
          <p:cNvSpPr txBox="1"/>
          <p:nvPr>
            <p:ph idx="1" type="body"/>
          </p:nvPr>
        </p:nvSpPr>
        <p:spPr>
          <a:xfrm>
            <a:off x="0" y="1511275"/>
            <a:ext cx="4398900" cy="354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Offline</a:t>
            </a:r>
            <a:r>
              <a:rPr lang="en" sz="1800">
                <a:solidFill>
                  <a:srgbClr val="000000"/>
                </a:solidFill>
              </a:rPr>
              <a:t> users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On other chats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App in background </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App closed</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Push or Pull</a:t>
            </a:r>
            <a:endParaRPr sz="1200">
              <a:solidFill>
                <a:srgbClr val="000000"/>
              </a:solidFill>
            </a:endParaRPr>
          </a:p>
        </p:txBody>
      </p:sp>
      <p:pic>
        <p:nvPicPr>
          <p:cNvPr id="199" name="Google Shape;199;p30"/>
          <p:cNvPicPr preferRelativeResize="0"/>
          <p:nvPr/>
        </p:nvPicPr>
        <p:blipFill>
          <a:blip r:embed="rId3">
            <a:alphaModFix/>
          </a:blip>
          <a:stretch>
            <a:fillRect/>
          </a:stretch>
        </p:blipFill>
        <p:spPr>
          <a:xfrm>
            <a:off x="3647911" y="1195300"/>
            <a:ext cx="5496090" cy="3958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Scenario</a:t>
            </a:r>
            <a:endParaRPr>
              <a:solidFill>
                <a:srgbClr val="000000"/>
              </a:solidFill>
            </a:endParaRPr>
          </a:p>
        </p:txBody>
      </p:sp>
      <p:pic>
        <p:nvPicPr>
          <p:cNvPr id="205" name="Google Shape;205;p31"/>
          <p:cNvPicPr preferRelativeResize="0"/>
          <p:nvPr/>
        </p:nvPicPr>
        <p:blipFill>
          <a:blip r:embed="rId3">
            <a:alphaModFix/>
          </a:blip>
          <a:stretch>
            <a:fillRect/>
          </a:stretch>
        </p:blipFill>
        <p:spPr>
          <a:xfrm>
            <a:off x="1501150" y="1347700"/>
            <a:ext cx="5991601" cy="3643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300" y="660100"/>
            <a:ext cx="384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bit about myself</a:t>
            </a:r>
            <a:endParaRPr/>
          </a:p>
        </p:txBody>
      </p:sp>
      <p:sp>
        <p:nvSpPr>
          <p:cNvPr id="93" name="Google Shape;93;p14"/>
          <p:cNvSpPr txBox="1"/>
          <p:nvPr>
            <p:ph idx="1" type="body"/>
          </p:nvPr>
        </p:nvSpPr>
        <p:spPr>
          <a:xfrm>
            <a:off x="729300" y="1479775"/>
            <a:ext cx="8171700" cy="3391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000000"/>
              </a:buClr>
              <a:buSzPts val="1900"/>
              <a:buChar char="●"/>
            </a:pPr>
            <a:r>
              <a:rPr lang="en" sz="1900">
                <a:solidFill>
                  <a:srgbClr val="000000"/>
                </a:solidFill>
              </a:rPr>
              <a:t>Infrastructure engineer, </a:t>
            </a:r>
            <a:r>
              <a:rPr lang="en" sz="1900">
                <a:solidFill>
                  <a:srgbClr val="000000"/>
                </a:solidFill>
              </a:rPr>
              <a:t>~</a:t>
            </a:r>
            <a:r>
              <a:rPr lang="en" sz="1900">
                <a:solidFill>
                  <a:srgbClr val="000000"/>
                </a:solidFill>
              </a:rPr>
              <a:t>5y</a:t>
            </a:r>
            <a:endParaRPr sz="19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Enterprise instant messenger project</a:t>
            </a:r>
            <a:endParaRPr sz="19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Auth &amp; resilience: ~10 types of tokens per day </a:t>
            </a:r>
            <a:endParaRPr sz="1900">
              <a:solidFill>
                <a:srgbClr val="000000"/>
              </a:solidFill>
            </a:endParaRPr>
          </a:p>
          <a:p>
            <a:pPr indent="-349250" lvl="0" marL="457200" rtl="0" algn="l">
              <a:spcBef>
                <a:spcPts val="0"/>
              </a:spcBef>
              <a:spcAft>
                <a:spcPts val="0"/>
              </a:spcAft>
              <a:buClr>
                <a:srgbClr val="000000"/>
              </a:buClr>
              <a:buSzPts val="1900"/>
              <a:buChar char="●"/>
            </a:pPr>
            <a:r>
              <a:rPr lang="en" sz="1900">
                <a:solidFill>
                  <a:srgbClr val="000000"/>
                </a:solidFill>
              </a:rPr>
              <a:t>Motivations</a:t>
            </a:r>
            <a:endParaRPr sz="19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Opportunity to learn big picture</a:t>
            </a:r>
            <a:endParaRPr sz="1400">
              <a:solidFill>
                <a:srgbClr val="000000"/>
              </a:solidFill>
            </a:endParaRPr>
          </a:p>
        </p:txBody>
      </p:sp>
      <p:pic>
        <p:nvPicPr>
          <p:cNvPr id="94" name="Google Shape;94;p14"/>
          <p:cNvPicPr preferRelativeResize="0"/>
          <p:nvPr/>
        </p:nvPicPr>
        <p:blipFill>
          <a:blip r:embed="rId3">
            <a:alphaModFix/>
          </a:blip>
          <a:stretch>
            <a:fillRect/>
          </a:stretch>
        </p:blipFill>
        <p:spPr>
          <a:xfrm>
            <a:off x="6270250" y="2821825"/>
            <a:ext cx="2873750" cy="1615650"/>
          </a:xfrm>
          <a:prstGeom prst="rect">
            <a:avLst/>
          </a:prstGeom>
          <a:noFill/>
          <a:ln>
            <a:noFill/>
          </a:ln>
        </p:spPr>
      </p:pic>
      <p:pic>
        <p:nvPicPr>
          <p:cNvPr id="95" name="Google Shape;95;p14"/>
          <p:cNvPicPr preferRelativeResize="0"/>
          <p:nvPr/>
        </p:nvPicPr>
        <p:blipFill>
          <a:blip r:embed="rId4">
            <a:alphaModFix/>
          </a:blip>
          <a:stretch>
            <a:fillRect/>
          </a:stretch>
        </p:blipFill>
        <p:spPr>
          <a:xfrm>
            <a:off x="7441467" y="1901275"/>
            <a:ext cx="1384259" cy="454725"/>
          </a:xfrm>
          <a:prstGeom prst="rect">
            <a:avLst/>
          </a:prstGeom>
          <a:noFill/>
          <a:ln>
            <a:noFill/>
          </a:ln>
        </p:spPr>
      </p:pic>
      <p:pic>
        <p:nvPicPr>
          <p:cNvPr id="96" name="Google Shape;96;p14"/>
          <p:cNvPicPr preferRelativeResize="0"/>
          <p:nvPr/>
        </p:nvPicPr>
        <p:blipFill>
          <a:blip r:embed="rId5">
            <a:alphaModFix/>
          </a:blip>
          <a:stretch>
            <a:fillRect/>
          </a:stretch>
        </p:blipFill>
        <p:spPr>
          <a:xfrm>
            <a:off x="6990225" y="2322150"/>
            <a:ext cx="1880000" cy="454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729300" y="660100"/>
            <a:ext cx="80262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solidFill>
                  <a:srgbClr val="000000"/>
                </a:solidFill>
              </a:rPr>
              <a:t>Group chat - Message roaming</a:t>
            </a:r>
            <a:endParaRPr sz="2240">
              <a:solidFill>
                <a:srgbClr val="000000"/>
              </a:solidFill>
            </a:endParaRPr>
          </a:p>
        </p:txBody>
      </p:sp>
      <p:graphicFrame>
        <p:nvGraphicFramePr>
          <p:cNvPr id="211" name="Google Shape;211;p32"/>
          <p:cNvGraphicFramePr/>
          <p:nvPr/>
        </p:nvGraphicFramePr>
        <p:xfrm>
          <a:off x="296388" y="1466375"/>
          <a:ext cx="3000000" cy="3000000"/>
        </p:xfrm>
        <a:graphic>
          <a:graphicData uri="http://schemas.openxmlformats.org/drawingml/2006/table">
            <a:tbl>
              <a:tblPr>
                <a:noFill/>
                <a:tableStyleId>{5E440C3A-585C-4F13-8171-18860848F9CE}</a:tableStyleId>
              </a:tblPr>
              <a:tblGrid>
                <a:gridCol w="862575"/>
                <a:gridCol w="822325"/>
                <a:gridCol w="3526475"/>
                <a:gridCol w="34419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Online/Offline message buffer</a:t>
                      </a:r>
                      <a:endParaRPr/>
                    </a:p>
                  </a:txBody>
                  <a:tcPr marT="91425" marB="91425" marR="91425" marL="91425"/>
                </a:tc>
                <a:tc>
                  <a:txBody>
                    <a:bodyPr/>
                    <a:lstStyle/>
                    <a:p>
                      <a:pPr indent="0" lvl="0" marL="0" rtl="0" algn="l">
                        <a:spcBef>
                          <a:spcPts val="0"/>
                        </a:spcBef>
                        <a:spcAft>
                          <a:spcPts val="0"/>
                        </a:spcAft>
                        <a:buNone/>
                      </a:pPr>
                      <a:r>
                        <a:rPr lang="en"/>
                        <a:t>Message roaming</a:t>
                      </a:r>
                      <a:endParaRPr/>
                    </a:p>
                  </a:txBody>
                  <a:tcPr marT="91425" marB="91425" marR="91425" marL="91425"/>
                </a:tc>
              </a:tr>
              <a:tr h="609575">
                <a:tc rowSpan="3">
                  <a:txBody>
                    <a:bodyPr/>
                    <a:lstStyle/>
                    <a:p>
                      <a:pPr indent="0" lvl="0" marL="0" rtl="0" algn="l">
                        <a:spcBef>
                          <a:spcPts val="0"/>
                        </a:spcBef>
                        <a:spcAft>
                          <a:spcPts val="0"/>
                        </a:spcAft>
                        <a:buNone/>
                      </a:pPr>
                      <a:r>
                        <a:rPr lang="en"/>
                        <a:t>Diff</a:t>
                      </a:r>
                      <a:endParaRPr/>
                    </a:p>
                  </a:txBody>
                  <a:tcPr marT="91425" marB="91425" marR="91425" marL="91425"/>
                </a:tc>
                <a:tc>
                  <a:txBody>
                    <a:bodyPr/>
                    <a:lstStyle/>
                    <a:p>
                      <a:pPr indent="0" lvl="0" marL="0" rtl="0" algn="l">
                        <a:spcBef>
                          <a:spcPts val="0"/>
                        </a:spcBef>
                        <a:spcAft>
                          <a:spcPts val="0"/>
                        </a:spcAft>
                        <a:buNone/>
                      </a:pPr>
                      <a:r>
                        <a:rPr lang="en"/>
                        <a:t>Sync triggers</a:t>
                      </a:r>
                      <a:endParaRPr/>
                    </a:p>
                  </a:txBody>
                  <a:tcPr marT="91425" marB="91425" marR="91425" marL="91425"/>
                </a:tc>
                <a:tc>
                  <a:txBody>
                    <a:bodyPr/>
                    <a:lstStyle/>
                    <a:p>
                      <a:pPr indent="-317500" lvl="0" marL="457200" rtl="0" algn="l">
                        <a:spcBef>
                          <a:spcPts val="0"/>
                        </a:spcBef>
                        <a:spcAft>
                          <a:spcPts val="0"/>
                        </a:spcAft>
                        <a:buSzPts val="1400"/>
                        <a:buChar char="●"/>
                      </a:pPr>
                      <a:r>
                        <a:rPr lang="en"/>
                        <a:t>User opens the app </a:t>
                      </a:r>
                      <a:endParaRPr/>
                    </a:p>
                    <a:p>
                      <a:pPr indent="-317500" lvl="0" marL="457200" rtl="0" algn="l">
                        <a:spcBef>
                          <a:spcPts val="0"/>
                        </a:spcBef>
                        <a:spcAft>
                          <a:spcPts val="0"/>
                        </a:spcAft>
                        <a:buSzPts val="1400"/>
                        <a:buChar char="●"/>
                      </a:pPr>
                      <a:r>
                        <a:rPr lang="en"/>
                        <a:t>After network jittery</a:t>
                      </a:r>
                      <a:endParaRPr/>
                    </a:p>
                  </a:txBody>
                  <a:tcPr marT="91425" marB="91425" marR="91425" marL="91425"/>
                </a:tc>
                <a:tc>
                  <a:txBody>
                    <a:bodyPr/>
                    <a:lstStyle/>
                    <a:p>
                      <a:pPr indent="-317500" lvl="0" marL="457200" rtl="0" algn="l">
                        <a:spcBef>
                          <a:spcPts val="0"/>
                        </a:spcBef>
                        <a:spcAft>
                          <a:spcPts val="0"/>
                        </a:spcAft>
                        <a:buSzPts val="1400"/>
                        <a:buChar char="●"/>
                      </a:pPr>
                      <a:r>
                        <a:rPr lang="en"/>
                        <a:t>User installs a new IM app and scrolls up a group chat</a:t>
                      </a:r>
                      <a:endParaRPr/>
                    </a:p>
                  </a:txBody>
                  <a:tcPr marT="91425" marB="91425" marR="91425" marL="91425"/>
                </a:tc>
              </a:tr>
              <a:tr h="396200">
                <a:tc vMerge="1"/>
                <a:tc>
                  <a:txBody>
                    <a:bodyPr/>
                    <a:lstStyle/>
                    <a:p>
                      <a:pPr indent="0" lvl="0" marL="0" rtl="0" algn="l">
                        <a:spcBef>
                          <a:spcPts val="0"/>
                        </a:spcBef>
                        <a:spcAft>
                          <a:spcPts val="0"/>
                        </a:spcAft>
                        <a:buNone/>
                      </a:pPr>
                      <a:r>
                        <a:rPr lang="en"/>
                        <a:t>Freq</a:t>
                      </a:r>
                      <a:endParaRPr/>
                    </a:p>
                  </a:txBody>
                  <a:tcPr marT="91425" marB="91425" marR="91425" marL="91425"/>
                </a:tc>
                <a:tc>
                  <a:txBody>
                    <a:bodyPr/>
                    <a:lstStyle/>
                    <a:p>
                      <a:pPr indent="-228600" lvl="0" marL="457200" rtl="0" algn="l">
                        <a:spcBef>
                          <a:spcPts val="0"/>
                        </a:spcBef>
                        <a:spcAft>
                          <a:spcPts val="0"/>
                        </a:spcAft>
                        <a:buNone/>
                      </a:pPr>
                      <a:r>
                        <a:rPr lang="en"/>
                        <a:t>High</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r>
              <a:tr h="609575">
                <a:tc vMerge="1"/>
                <a:tc>
                  <a:txBody>
                    <a:bodyPr/>
                    <a:lstStyle/>
                    <a:p>
                      <a:pPr indent="0" lvl="0" marL="0" rtl="0" algn="l">
                        <a:spcBef>
                          <a:spcPts val="0"/>
                        </a:spcBef>
                        <a:spcAft>
                          <a:spcPts val="0"/>
                        </a:spcAft>
                        <a:buNone/>
                      </a:pPr>
                      <a:r>
                        <a:rPr lang="en"/>
                        <a:t>Retention limit</a:t>
                      </a:r>
                      <a:endParaRPr/>
                    </a:p>
                  </a:txBody>
                  <a:tcPr marT="91425" marB="91425" marR="91425" marL="91425"/>
                </a:tc>
                <a:tc>
                  <a:txBody>
                    <a:bodyPr/>
                    <a:lstStyle/>
                    <a:p>
                      <a:pPr indent="-317500" lvl="0" marL="457200" rtl="0" algn="l">
                        <a:spcBef>
                          <a:spcPts val="0"/>
                        </a:spcBef>
                        <a:spcAft>
                          <a:spcPts val="0"/>
                        </a:spcAft>
                        <a:buSzPts val="1400"/>
                        <a:buChar char="●"/>
                      </a:pPr>
                      <a:r>
                        <a:rPr lang="en"/>
                        <a:t>Several weeks to months. </a:t>
                      </a:r>
                      <a:endParaRPr/>
                    </a:p>
                    <a:p>
                      <a:pPr indent="-317500" lvl="0" marL="457200" rtl="0" algn="l">
                        <a:spcBef>
                          <a:spcPts val="0"/>
                        </a:spcBef>
                        <a:spcAft>
                          <a:spcPts val="0"/>
                        </a:spcAft>
                        <a:buSzPts val="1400"/>
                        <a:buChar char="●"/>
                      </a:pPr>
                      <a:r>
                        <a:rPr lang="en"/>
                        <a:t>Upper num of msgs (e.g. 10K)</a:t>
                      </a:r>
                      <a:endParaRPr/>
                    </a:p>
                  </a:txBody>
                  <a:tcPr marT="91425" marB="91425" marR="91425" marL="91425"/>
                </a:tc>
                <a:tc>
                  <a:txBody>
                    <a:bodyPr/>
                    <a:lstStyle/>
                    <a:p>
                      <a:pPr indent="-317500" lvl="0" marL="457200" rtl="0" algn="l">
                        <a:spcBef>
                          <a:spcPts val="0"/>
                        </a:spcBef>
                        <a:spcAft>
                          <a:spcPts val="0"/>
                        </a:spcAft>
                        <a:buSzPts val="1400"/>
                        <a:buChar char="●"/>
                      </a:pPr>
                      <a:r>
                        <a:rPr lang="en"/>
                        <a:t>Years or forever</a:t>
                      </a:r>
                      <a:endParaRPr/>
                    </a:p>
                    <a:p>
                      <a:pPr indent="-317500" lvl="0" marL="457200" rtl="0" algn="l">
                        <a:spcBef>
                          <a:spcPts val="0"/>
                        </a:spcBef>
                        <a:spcAft>
                          <a:spcPts val="0"/>
                        </a:spcAft>
                        <a:buSzPts val="1400"/>
                        <a:buChar char="●"/>
                      </a:pPr>
                      <a:r>
                        <a:rPr lang="en"/>
                        <a:t>No limitation</a:t>
                      </a:r>
                      <a:endParaRPr/>
                    </a:p>
                  </a:txBody>
                  <a:tcPr marT="91425" marB="91425" marR="91425" marL="91425"/>
                </a:tc>
              </a:tr>
              <a:tr h="609575">
                <a:tc rowSpan="2">
                  <a:txBody>
                    <a:bodyPr/>
                    <a:lstStyle/>
                    <a:p>
                      <a:pPr indent="0" lvl="0" marL="0" rtl="0" algn="l">
                        <a:spcBef>
                          <a:spcPts val="0"/>
                        </a:spcBef>
                        <a:spcAft>
                          <a:spcPts val="0"/>
                        </a:spcAft>
                        <a:buNone/>
                      </a:pPr>
                      <a:r>
                        <a:rPr lang="en"/>
                        <a:t>Solution</a:t>
                      </a:r>
                      <a:endParaRPr/>
                    </a:p>
                  </a:txBody>
                  <a:tcPr marT="91425" marB="91425" marR="91425" marL="91425"/>
                </a:tc>
                <a:tc>
                  <a:txBody>
                    <a:bodyPr/>
                    <a:lstStyle/>
                    <a:p>
                      <a:pPr indent="0" lvl="0" marL="0" rtl="0" algn="l">
                        <a:spcBef>
                          <a:spcPts val="0"/>
                        </a:spcBef>
                        <a:spcAft>
                          <a:spcPts val="0"/>
                        </a:spcAft>
                        <a:buNone/>
                      </a:pPr>
                      <a:r>
                        <a:rPr lang="en"/>
                        <a:t>Storage</a:t>
                      </a:r>
                      <a:endParaRPr/>
                    </a:p>
                    <a:p>
                      <a:pPr indent="0" lvl="0" marL="0" rtl="0" algn="l">
                        <a:spcBef>
                          <a:spcPts val="0"/>
                        </a:spcBef>
                        <a:spcAft>
                          <a:spcPts val="0"/>
                        </a:spcAft>
                        <a:buNone/>
                      </a:pPr>
                      <a:r>
                        <a:rPr lang="en"/>
                        <a:t>pattern</a:t>
                      </a:r>
                      <a:endParaRPr/>
                    </a:p>
                  </a:txBody>
                  <a:tcPr marT="91425" marB="91425" marR="91425" marL="91425"/>
                </a:tc>
                <a:tc>
                  <a:txBody>
                    <a:bodyPr/>
                    <a:lstStyle/>
                    <a:p>
                      <a:pPr indent="-317500" lvl="0" marL="457200" rtl="0" algn="l">
                        <a:spcBef>
                          <a:spcPts val="0"/>
                        </a:spcBef>
                        <a:spcAft>
                          <a:spcPts val="0"/>
                        </a:spcAft>
                        <a:buSzPts val="1400"/>
                        <a:buChar char="●"/>
                      </a:pPr>
                      <a:r>
                        <a:rPr b="1" lang="en"/>
                        <a:t>Write amplification</a:t>
                      </a:r>
                      <a:endParaRPr b="1"/>
                    </a:p>
                    <a:p>
                      <a:pPr indent="-317500" lvl="0" marL="457200" rtl="0" algn="l">
                        <a:spcBef>
                          <a:spcPts val="0"/>
                        </a:spcBef>
                        <a:spcAft>
                          <a:spcPts val="0"/>
                        </a:spcAft>
                        <a:buSzPts val="1400"/>
                        <a:buChar char="●"/>
                      </a:pPr>
                      <a:r>
                        <a:rPr b="1" lang="en"/>
                        <a:t>Stored by user </a:t>
                      </a:r>
                      <a:endParaRPr b="1"/>
                    </a:p>
                  </a:txBody>
                  <a:tcPr marT="91425" marB="91425" marR="91425" marL="91425"/>
                </a:tc>
                <a:tc>
                  <a:txBody>
                    <a:bodyPr/>
                    <a:lstStyle/>
                    <a:p>
                      <a:pPr indent="-317500" lvl="0" marL="457200" rtl="0" algn="l">
                        <a:spcBef>
                          <a:spcPts val="0"/>
                        </a:spcBef>
                        <a:spcAft>
                          <a:spcPts val="0"/>
                        </a:spcAft>
                        <a:buSzPts val="1400"/>
                        <a:buChar char="●"/>
                      </a:pPr>
                      <a:r>
                        <a:rPr b="1" lang="en"/>
                        <a:t>Read amplification</a:t>
                      </a:r>
                      <a:endParaRPr b="1"/>
                    </a:p>
                    <a:p>
                      <a:pPr indent="-317500" lvl="0" marL="457200" rtl="0" algn="l">
                        <a:spcBef>
                          <a:spcPts val="0"/>
                        </a:spcBef>
                        <a:spcAft>
                          <a:spcPts val="0"/>
                        </a:spcAft>
                        <a:buSzPts val="1400"/>
                        <a:buChar char="●"/>
                      </a:pPr>
                      <a:r>
                        <a:rPr b="1" lang="en"/>
                        <a:t>Stored by chat group</a:t>
                      </a:r>
                      <a:endParaRPr b="1"/>
                    </a:p>
                  </a:txBody>
                  <a:tcPr marT="91425" marB="91425" marR="91425" marL="91425"/>
                </a:tc>
              </a:tr>
              <a:tr h="822925">
                <a:tc vMerge="1"/>
                <a:tc>
                  <a:txBody>
                    <a:bodyPr/>
                    <a:lstStyle/>
                    <a:p>
                      <a:pPr indent="0" lvl="0" marL="0" rtl="0" algn="l">
                        <a:spcBef>
                          <a:spcPts val="0"/>
                        </a:spcBef>
                        <a:spcAft>
                          <a:spcPts val="0"/>
                        </a:spcAft>
                        <a:buNone/>
                      </a:pPr>
                      <a:r>
                        <a:rPr lang="en"/>
                        <a:t>Storage</a:t>
                      </a:r>
                      <a:endParaRPr/>
                    </a:p>
                    <a:p>
                      <a:pPr indent="0" lvl="0" marL="0" rtl="0" algn="l">
                        <a:spcBef>
                          <a:spcPts val="0"/>
                        </a:spcBef>
                        <a:spcAft>
                          <a:spcPts val="0"/>
                        </a:spcAft>
                        <a:buNone/>
                      </a:pPr>
                      <a:r>
                        <a:rPr lang="en"/>
                        <a:t>engine</a:t>
                      </a:r>
                      <a:endParaRPr/>
                    </a:p>
                  </a:txBody>
                  <a:tcPr marT="91425" marB="91425" marR="91425" marL="91425"/>
                </a:tc>
                <a:tc>
                  <a:txBody>
                    <a:bodyPr/>
                    <a:lstStyle/>
                    <a:p>
                      <a:pPr indent="-228600" lvl="0" marL="457200" rtl="0" algn="l">
                        <a:spcBef>
                          <a:spcPts val="0"/>
                        </a:spcBef>
                        <a:spcAft>
                          <a:spcPts val="0"/>
                        </a:spcAft>
                        <a:buNone/>
                      </a:pPr>
                      <a:r>
                        <a:rPr lang="en"/>
                        <a:t>Write throughput, timeout, range query </a:t>
                      </a:r>
                      <a:endParaRPr/>
                    </a:p>
                    <a:p>
                      <a:pPr indent="-228600" lvl="0" marL="457200" rtl="0" algn="l">
                        <a:spcBef>
                          <a:spcPts val="0"/>
                        </a:spcBef>
                        <a:spcAft>
                          <a:spcPts val="0"/>
                        </a:spcAft>
                        <a:buNone/>
                      </a:pPr>
                      <a:r>
                        <a:rPr lang="en"/>
                        <a:t>E.g. Redis SortedSet </a:t>
                      </a:r>
                      <a:r>
                        <a:rPr lang="en" u="sng">
                          <a:solidFill>
                            <a:schemeClr val="accent5"/>
                          </a:solidFill>
                          <a:hlinkClick r:id="rId3">
                            <a:extLst>
                              <a:ext uri="{A12FA001-AC4F-418D-AE19-62706E023703}">
                                <ahyp:hlinkClr val="tx"/>
                              </a:ext>
                            </a:extLst>
                          </a:hlinkClick>
                        </a:rPr>
                        <a:t>Ref 1</a:t>
                      </a:r>
                      <a:r>
                        <a:rPr lang="en"/>
                        <a:t>, </a:t>
                      </a:r>
                      <a:r>
                        <a:rPr lang="en" u="sng">
                          <a:solidFill>
                            <a:schemeClr val="accent5"/>
                          </a:solidFill>
                          <a:hlinkClick r:id="rId4">
                            <a:extLst>
                              <a:ext uri="{A12FA001-AC4F-418D-AE19-62706E023703}">
                                <ahyp:hlinkClr val="tx"/>
                              </a:ext>
                            </a:extLst>
                          </a:hlinkClick>
                        </a:rPr>
                        <a:t>Ref2</a:t>
                      </a:r>
                      <a:r>
                        <a:rPr lang="en"/>
                        <a:t>    </a:t>
                      </a:r>
                      <a:endParaRPr/>
                    </a:p>
                    <a:p>
                      <a:pPr indent="-228600" lvl="0" marL="457200" rtl="0" algn="l">
                        <a:spcBef>
                          <a:spcPts val="0"/>
                        </a:spcBef>
                        <a:spcAft>
                          <a:spcPts val="0"/>
                        </a:spcAft>
                        <a:buNone/>
                      </a:pPr>
                      <a:r>
                        <a:rPr lang="en">
                          <a:highlight>
                            <a:schemeClr val="lt1"/>
                          </a:highlight>
                        </a:rPr>
                        <a:t>        </a:t>
                      </a:r>
                      <a:r>
                        <a:rPr lang="en">
                          <a:highlight>
                            <a:schemeClr val="lt1"/>
                          </a:highlight>
                        </a:rPr>
                        <a:t>T</a:t>
                      </a:r>
                      <a:r>
                        <a:rPr lang="en">
                          <a:highlight>
                            <a:schemeClr val="lt1"/>
                          </a:highlight>
                        </a:rPr>
                        <a:t>raditional SQL</a:t>
                      </a:r>
                      <a:endParaRPr>
                        <a:highlight>
                          <a:schemeClr val="lt1"/>
                        </a:highlight>
                      </a:endParaRPr>
                    </a:p>
                  </a:txBody>
                  <a:tcPr marT="91425" marB="91425" marR="91425" marL="91425"/>
                </a:tc>
                <a:tc>
                  <a:txBody>
                    <a:bodyPr/>
                    <a:lstStyle/>
                    <a:p>
                      <a:pPr indent="-228600" lvl="0" marL="457200" rtl="0" algn="l">
                        <a:spcBef>
                          <a:spcPts val="0"/>
                        </a:spcBef>
                        <a:spcAft>
                          <a:spcPts val="0"/>
                        </a:spcAft>
                        <a:buNone/>
                      </a:pPr>
                      <a:r>
                        <a:rPr lang="en"/>
                        <a:t>Persistence, range query, large vol</a:t>
                      </a:r>
                      <a:endParaRPr/>
                    </a:p>
                    <a:p>
                      <a:pPr indent="-228600" lvl="0" marL="457200" rtl="0" algn="l">
                        <a:spcBef>
                          <a:spcPts val="0"/>
                        </a:spcBef>
                        <a:spcAft>
                          <a:spcPts val="0"/>
                        </a:spcAft>
                        <a:buNone/>
                      </a:pPr>
                      <a:r>
                        <a:rPr lang="en"/>
                        <a:t>E.g.HBase </a:t>
                      </a:r>
                      <a:r>
                        <a:rPr lang="en" u="sng">
                          <a:solidFill>
                            <a:schemeClr val="hlink"/>
                          </a:solidFill>
                          <a:hlinkClick r:id="rId5"/>
                        </a:rPr>
                        <a:t>Ref1</a:t>
                      </a:r>
                      <a:r>
                        <a:rPr lang="en"/>
                        <a:t>, Timeline model </a:t>
                      </a:r>
                      <a:r>
                        <a:rPr lang="en" u="sng">
                          <a:solidFill>
                            <a:schemeClr val="hlink"/>
                          </a:solidFill>
                          <a:hlinkClick r:id="rId6"/>
                        </a:rPr>
                        <a:t>Ref2</a:t>
                      </a:r>
                      <a:endParaRPr/>
                    </a:p>
                    <a:p>
                      <a:pPr indent="-228600" lvl="0" marL="457200" rtl="0" algn="l">
                        <a:spcBef>
                          <a:spcPts val="0"/>
                        </a:spcBef>
                        <a:spcAft>
                          <a:spcPts val="0"/>
                        </a:spcAft>
                        <a:buNone/>
                      </a:pPr>
                      <a:r>
                        <a:rPr lang="en"/>
                        <a:t>      Traditional SQL, </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729300" y="660100"/>
            <a:ext cx="8204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solidFill>
                  <a:srgbClr val="000000"/>
                </a:solidFill>
              </a:rPr>
              <a:t>Group chat - Message roaming</a:t>
            </a:r>
            <a:endParaRPr sz="2240">
              <a:solidFill>
                <a:srgbClr val="000000"/>
              </a:solidFill>
            </a:endParaRPr>
          </a:p>
        </p:txBody>
      </p:sp>
      <p:sp>
        <p:nvSpPr>
          <p:cNvPr id="217" name="Google Shape;217;p33"/>
          <p:cNvSpPr txBox="1"/>
          <p:nvPr>
            <p:ph idx="1" type="body"/>
          </p:nvPr>
        </p:nvSpPr>
        <p:spPr>
          <a:xfrm>
            <a:off x="0" y="1511275"/>
            <a:ext cx="2811900" cy="354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Message roaming:</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Get history msgs from group chat on scroll up</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Get 2 on log in and 3 on history</a:t>
            </a:r>
            <a:endParaRPr sz="1800">
              <a:solidFill>
                <a:srgbClr val="000000"/>
              </a:solidFill>
            </a:endParaRPr>
          </a:p>
          <a:p>
            <a:pPr indent="0" lvl="0" marL="457200" rtl="0" algn="l">
              <a:spcBef>
                <a:spcPts val="1200"/>
              </a:spcBef>
              <a:spcAft>
                <a:spcPts val="1200"/>
              </a:spcAft>
              <a:buNone/>
            </a:pPr>
            <a:r>
              <a:t/>
            </a:r>
            <a:endParaRPr sz="1800">
              <a:solidFill>
                <a:srgbClr val="000000"/>
              </a:solidFill>
            </a:endParaRPr>
          </a:p>
        </p:txBody>
      </p:sp>
      <p:pic>
        <p:nvPicPr>
          <p:cNvPr id="218" name="Google Shape;218;p33"/>
          <p:cNvPicPr preferRelativeResize="0"/>
          <p:nvPr/>
        </p:nvPicPr>
        <p:blipFill>
          <a:blip r:embed="rId3">
            <a:alphaModFix/>
          </a:blip>
          <a:stretch>
            <a:fillRect/>
          </a:stretch>
        </p:blipFill>
        <p:spPr>
          <a:xfrm>
            <a:off x="3116700" y="1803175"/>
            <a:ext cx="6027300" cy="3340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729300" y="660100"/>
            <a:ext cx="8026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Overall naive flow</a:t>
            </a:r>
            <a:endParaRPr>
              <a:solidFill>
                <a:srgbClr val="000000"/>
              </a:solidFill>
            </a:endParaRPr>
          </a:p>
        </p:txBody>
      </p:sp>
      <p:pic>
        <p:nvPicPr>
          <p:cNvPr id="224" name="Google Shape;224;p34"/>
          <p:cNvPicPr preferRelativeResize="0"/>
          <p:nvPr/>
        </p:nvPicPr>
        <p:blipFill>
          <a:blip r:embed="rId3">
            <a:alphaModFix/>
          </a:blip>
          <a:stretch>
            <a:fillRect/>
          </a:stretch>
        </p:blipFill>
        <p:spPr>
          <a:xfrm>
            <a:off x="1345988" y="1290550"/>
            <a:ext cx="6452029" cy="38529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Outline</a:t>
            </a:r>
            <a:endParaRPr>
              <a:solidFill>
                <a:srgbClr val="000000"/>
              </a:solidFill>
            </a:endParaRPr>
          </a:p>
        </p:txBody>
      </p:sp>
      <p:pic>
        <p:nvPicPr>
          <p:cNvPr id="230" name="Google Shape;230;p35"/>
          <p:cNvPicPr preferRelativeResize="0"/>
          <p:nvPr/>
        </p:nvPicPr>
        <p:blipFill>
          <a:blip r:embed="rId3">
            <a:alphaModFix/>
          </a:blip>
          <a:stretch>
            <a:fillRect/>
          </a:stretch>
        </p:blipFill>
        <p:spPr>
          <a:xfrm>
            <a:off x="2105000" y="524750"/>
            <a:ext cx="5160504" cy="46187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729300" y="660100"/>
            <a:ext cx="80262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solidFill>
                  <a:srgbClr val="000000"/>
                </a:solidFill>
              </a:rPr>
              <a:t>Group chat - Storage</a:t>
            </a:r>
            <a:endParaRPr sz="2240">
              <a:solidFill>
                <a:srgbClr val="000000"/>
              </a:solidFill>
            </a:endParaRPr>
          </a:p>
        </p:txBody>
      </p:sp>
      <p:graphicFrame>
        <p:nvGraphicFramePr>
          <p:cNvPr id="236" name="Google Shape;236;p36"/>
          <p:cNvGraphicFramePr/>
          <p:nvPr/>
        </p:nvGraphicFramePr>
        <p:xfrm>
          <a:off x="296388" y="1466375"/>
          <a:ext cx="3000000" cy="3000000"/>
        </p:xfrm>
        <a:graphic>
          <a:graphicData uri="http://schemas.openxmlformats.org/drawingml/2006/table">
            <a:tbl>
              <a:tblPr>
                <a:noFill/>
                <a:tableStyleId>{5E440C3A-585C-4F13-8171-18860848F9CE}</a:tableStyleId>
              </a:tblPr>
              <a:tblGrid>
                <a:gridCol w="862575"/>
                <a:gridCol w="822325"/>
                <a:gridCol w="3526475"/>
                <a:gridCol w="34419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Online/Offline message buffer</a:t>
                      </a:r>
                      <a:endParaRPr/>
                    </a:p>
                  </a:txBody>
                  <a:tcPr marT="91425" marB="91425" marR="91425" marL="91425"/>
                </a:tc>
                <a:tc>
                  <a:txBody>
                    <a:bodyPr/>
                    <a:lstStyle/>
                    <a:p>
                      <a:pPr indent="0" lvl="0" marL="0" rtl="0" algn="l">
                        <a:spcBef>
                          <a:spcPts val="0"/>
                        </a:spcBef>
                        <a:spcAft>
                          <a:spcPts val="0"/>
                        </a:spcAft>
                        <a:buNone/>
                      </a:pPr>
                      <a:r>
                        <a:rPr lang="en"/>
                        <a:t>Message roaming</a:t>
                      </a:r>
                      <a:endParaRPr/>
                    </a:p>
                  </a:txBody>
                  <a:tcPr marT="91425" marB="91425" marR="91425" marL="91425"/>
                </a:tc>
              </a:tr>
              <a:tr h="609575">
                <a:tc rowSpan="3">
                  <a:txBody>
                    <a:bodyPr/>
                    <a:lstStyle/>
                    <a:p>
                      <a:pPr indent="0" lvl="0" marL="0" rtl="0" algn="l">
                        <a:spcBef>
                          <a:spcPts val="0"/>
                        </a:spcBef>
                        <a:spcAft>
                          <a:spcPts val="0"/>
                        </a:spcAft>
                        <a:buNone/>
                      </a:pPr>
                      <a:r>
                        <a:rPr lang="en"/>
                        <a:t>Diff</a:t>
                      </a:r>
                      <a:endParaRPr/>
                    </a:p>
                  </a:txBody>
                  <a:tcPr marT="91425" marB="91425" marR="91425" marL="91425"/>
                </a:tc>
                <a:tc>
                  <a:txBody>
                    <a:bodyPr/>
                    <a:lstStyle/>
                    <a:p>
                      <a:pPr indent="0" lvl="0" marL="0" rtl="0" algn="l">
                        <a:spcBef>
                          <a:spcPts val="0"/>
                        </a:spcBef>
                        <a:spcAft>
                          <a:spcPts val="0"/>
                        </a:spcAft>
                        <a:buNone/>
                      </a:pPr>
                      <a:r>
                        <a:rPr lang="en"/>
                        <a:t>Sync triggers</a:t>
                      </a:r>
                      <a:endParaRPr/>
                    </a:p>
                  </a:txBody>
                  <a:tcPr marT="91425" marB="91425" marR="91425" marL="91425"/>
                </a:tc>
                <a:tc>
                  <a:txBody>
                    <a:bodyPr/>
                    <a:lstStyle/>
                    <a:p>
                      <a:pPr indent="-317500" lvl="0" marL="457200" rtl="0" algn="l">
                        <a:spcBef>
                          <a:spcPts val="0"/>
                        </a:spcBef>
                        <a:spcAft>
                          <a:spcPts val="0"/>
                        </a:spcAft>
                        <a:buSzPts val="1400"/>
                        <a:buChar char="●"/>
                      </a:pPr>
                      <a:r>
                        <a:rPr lang="en"/>
                        <a:t>User opens the app </a:t>
                      </a:r>
                      <a:endParaRPr/>
                    </a:p>
                    <a:p>
                      <a:pPr indent="-317500" lvl="0" marL="457200" rtl="0" algn="l">
                        <a:spcBef>
                          <a:spcPts val="0"/>
                        </a:spcBef>
                        <a:spcAft>
                          <a:spcPts val="0"/>
                        </a:spcAft>
                        <a:buSzPts val="1400"/>
                        <a:buChar char="●"/>
                      </a:pPr>
                      <a:r>
                        <a:rPr lang="en"/>
                        <a:t>After network jittery</a:t>
                      </a:r>
                      <a:endParaRPr/>
                    </a:p>
                  </a:txBody>
                  <a:tcPr marT="91425" marB="91425" marR="91425" marL="91425"/>
                </a:tc>
                <a:tc>
                  <a:txBody>
                    <a:bodyPr/>
                    <a:lstStyle/>
                    <a:p>
                      <a:pPr indent="-317500" lvl="0" marL="457200" rtl="0" algn="l">
                        <a:spcBef>
                          <a:spcPts val="0"/>
                        </a:spcBef>
                        <a:spcAft>
                          <a:spcPts val="0"/>
                        </a:spcAft>
                        <a:buSzPts val="1400"/>
                        <a:buChar char="●"/>
                      </a:pPr>
                      <a:r>
                        <a:rPr lang="en"/>
                        <a:t>User installs a new IM app and scrolls up a group chat</a:t>
                      </a:r>
                      <a:endParaRPr/>
                    </a:p>
                  </a:txBody>
                  <a:tcPr marT="91425" marB="91425" marR="91425" marL="91425"/>
                </a:tc>
              </a:tr>
              <a:tr h="396200">
                <a:tc vMerge="1"/>
                <a:tc>
                  <a:txBody>
                    <a:bodyPr/>
                    <a:lstStyle/>
                    <a:p>
                      <a:pPr indent="0" lvl="0" marL="0" rtl="0" algn="l">
                        <a:spcBef>
                          <a:spcPts val="0"/>
                        </a:spcBef>
                        <a:spcAft>
                          <a:spcPts val="0"/>
                        </a:spcAft>
                        <a:buNone/>
                      </a:pPr>
                      <a:r>
                        <a:rPr lang="en"/>
                        <a:t>Freq</a:t>
                      </a:r>
                      <a:endParaRPr/>
                    </a:p>
                  </a:txBody>
                  <a:tcPr marT="91425" marB="91425" marR="91425" marL="91425"/>
                </a:tc>
                <a:tc>
                  <a:txBody>
                    <a:bodyPr/>
                    <a:lstStyle/>
                    <a:p>
                      <a:pPr indent="-228600" lvl="0" marL="457200" rtl="0" algn="l">
                        <a:spcBef>
                          <a:spcPts val="0"/>
                        </a:spcBef>
                        <a:spcAft>
                          <a:spcPts val="0"/>
                        </a:spcAft>
                        <a:buNone/>
                      </a:pPr>
                      <a:r>
                        <a:rPr lang="en"/>
                        <a:t>High</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r>
              <a:tr h="609575">
                <a:tc vMerge="1"/>
                <a:tc>
                  <a:txBody>
                    <a:bodyPr/>
                    <a:lstStyle/>
                    <a:p>
                      <a:pPr indent="0" lvl="0" marL="0" rtl="0" algn="l">
                        <a:spcBef>
                          <a:spcPts val="0"/>
                        </a:spcBef>
                        <a:spcAft>
                          <a:spcPts val="0"/>
                        </a:spcAft>
                        <a:buNone/>
                      </a:pPr>
                      <a:r>
                        <a:rPr lang="en"/>
                        <a:t>Retention limit</a:t>
                      </a:r>
                      <a:endParaRPr/>
                    </a:p>
                  </a:txBody>
                  <a:tcPr marT="91425" marB="91425" marR="91425" marL="91425"/>
                </a:tc>
                <a:tc>
                  <a:txBody>
                    <a:bodyPr/>
                    <a:lstStyle/>
                    <a:p>
                      <a:pPr indent="-317500" lvl="0" marL="457200" rtl="0" algn="l">
                        <a:spcBef>
                          <a:spcPts val="0"/>
                        </a:spcBef>
                        <a:spcAft>
                          <a:spcPts val="0"/>
                        </a:spcAft>
                        <a:buSzPts val="1400"/>
                        <a:buChar char="●"/>
                      </a:pPr>
                      <a:r>
                        <a:rPr lang="en"/>
                        <a:t>Several weeks to months. </a:t>
                      </a:r>
                      <a:endParaRPr/>
                    </a:p>
                    <a:p>
                      <a:pPr indent="-317500" lvl="0" marL="457200" rtl="0" algn="l">
                        <a:spcBef>
                          <a:spcPts val="0"/>
                        </a:spcBef>
                        <a:spcAft>
                          <a:spcPts val="0"/>
                        </a:spcAft>
                        <a:buSzPts val="1400"/>
                        <a:buChar char="●"/>
                      </a:pPr>
                      <a:r>
                        <a:rPr lang="en"/>
                        <a:t>Upper num of msgs (e.g. 10K)</a:t>
                      </a:r>
                      <a:endParaRPr/>
                    </a:p>
                  </a:txBody>
                  <a:tcPr marT="91425" marB="91425" marR="91425" marL="91425"/>
                </a:tc>
                <a:tc>
                  <a:txBody>
                    <a:bodyPr/>
                    <a:lstStyle/>
                    <a:p>
                      <a:pPr indent="-317500" lvl="0" marL="457200" rtl="0" algn="l">
                        <a:spcBef>
                          <a:spcPts val="0"/>
                        </a:spcBef>
                        <a:spcAft>
                          <a:spcPts val="0"/>
                        </a:spcAft>
                        <a:buSzPts val="1400"/>
                        <a:buChar char="●"/>
                      </a:pPr>
                      <a:r>
                        <a:rPr lang="en"/>
                        <a:t>Years or forever</a:t>
                      </a:r>
                      <a:endParaRPr/>
                    </a:p>
                    <a:p>
                      <a:pPr indent="-317500" lvl="0" marL="457200" rtl="0" algn="l">
                        <a:spcBef>
                          <a:spcPts val="0"/>
                        </a:spcBef>
                        <a:spcAft>
                          <a:spcPts val="0"/>
                        </a:spcAft>
                        <a:buSzPts val="1400"/>
                        <a:buChar char="●"/>
                      </a:pPr>
                      <a:r>
                        <a:rPr lang="en"/>
                        <a:t>No limitation</a:t>
                      </a:r>
                      <a:endParaRPr/>
                    </a:p>
                  </a:txBody>
                  <a:tcPr marT="91425" marB="91425" marR="91425" marL="91425"/>
                </a:tc>
              </a:tr>
              <a:tr h="609575">
                <a:tc rowSpan="2">
                  <a:txBody>
                    <a:bodyPr/>
                    <a:lstStyle/>
                    <a:p>
                      <a:pPr indent="0" lvl="0" marL="0" rtl="0" algn="l">
                        <a:spcBef>
                          <a:spcPts val="0"/>
                        </a:spcBef>
                        <a:spcAft>
                          <a:spcPts val="0"/>
                        </a:spcAft>
                        <a:buNone/>
                      </a:pPr>
                      <a:r>
                        <a:rPr lang="en"/>
                        <a:t>Solution</a:t>
                      </a:r>
                      <a:endParaRPr/>
                    </a:p>
                  </a:txBody>
                  <a:tcPr marT="91425" marB="91425" marR="91425" marL="91425"/>
                </a:tc>
                <a:tc>
                  <a:txBody>
                    <a:bodyPr/>
                    <a:lstStyle/>
                    <a:p>
                      <a:pPr indent="0" lvl="0" marL="0" rtl="0" algn="l">
                        <a:spcBef>
                          <a:spcPts val="0"/>
                        </a:spcBef>
                        <a:spcAft>
                          <a:spcPts val="0"/>
                        </a:spcAft>
                        <a:buNone/>
                      </a:pPr>
                      <a:r>
                        <a:rPr lang="en"/>
                        <a:t>Storage</a:t>
                      </a:r>
                      <a:endParaRPr/>
                    </a:p>
                    <a:p>
                      <a:pPr indent="0" lvl="0" marL="0" rtl="0" algn="l">
                        <a:spcBef>
                          <a:spcPts val="0"/>
                        </a:spcBef>
                        <a:spcAft>
                          <a:spcPts val="0"/>
                        </a:spcAft>
                        <a:buNone/>
                      </a:pPr>
                      <a:r>
                        <a:rPr lang="en"/>
                        <a:t>pattern</a:t>
                      </a:r>
                      <a:endParaRPr/>
                    </a:p>
                  </a:txBody>
                  <a:tcPr marT="91425" marB="91425" marR="91425" marL="91425"/>
                </a:tc>
                <a:tc>
                  <a:txBody>
                    <a:bodyPr/>
                    <a:lstStyle/>
                    <a:p>
                      <a:pPr indent="-317500" lvl="0" marL="457200" rtl="0" algn="l">
                        <a:spcBef>
                          <a:spcPts val="0"/>
                        </a:spcBef>
                        <a:spcAft>
                          <a:spcPts val="0"/>
                        </a:spcAft>
                        <a:buSzPts val="1400"/>
                        <a:buChar char="●"/>
                      </a:pPr>
                      <a:r>
                        <a:rPr lang="en"/>
                        <a:t>Write amplification</a:t>
                      </a:r>
                      <a:endParaRPr/>
                    </a:p>
                    <a:p>
                      <a:pPr indent="-317500" lvl="0" marL="457200" rtl="0" algn="l">
                        <a:spcBef>
                          <a:spcPts val="0"/>
                        </a:spcBef>
                        <a:spcAft>
                          <a:spcPts val="0"/>
                        </a:spcAft>
                        <a:buSzPts val="1400"/>
                        <a:buChar char="●"/>
                      </a:pPr>
                      <a:r>
                        <a:rPr lang="en"/>
                        <a:t>Stored by user </a:t>
                      </a:r>
                      <a:endParaRPr/>
                    </a:p>
                  </a:txBody>
                  <a:tcPr marT="91425" marB="91425" marR="91425" marL="91425"/>
                </a:tc>
                <a:tc>
                  <a:txBody>
                    <a:bodyPr/>
                    <a:lstStyle/>
                    <a:p>
                      <a:pPr indent="-317500" lvl="0" marL="457200" rtl="0" algn="l">
                        <a:spcBef>
                          <a:spcPts val="0"/>
                        </a:spcBef>
                        <a:spcAft>
                          <a:spcPts val="0"/>
                        </a:spcAft>
                        <a:buSzPts val="1400"/>
                        <a:buChar char="●"/>
                      </a:pPr>
                      <a:r>
                        <a:rPr lang="en"/>
                        <a:t>Read amplification</a:t>
                      </a:r>
                      <a:endParaRPr/>
                    </a:p>
                    <a:p>
                      <a:pPr indent="-317500" lvl="0" marL="457200" rtl="0" algn="l">
                        <a:spcBef>
                          <a:spcPts val="0"/>
                        </a:spcBef>
                        <a:spcAft>
                          <a:spcPts val="0"/>
                        </a:spcAft>
                        <a:buSzPts val="1400"/>
                        <a:buChar char="●"/>
                      </a:pPr>
                      <a:r>
                        <a:rPr lang="en"/>
                        <a:t>Stored by chat group</a:t>
                      </a:r>
                      <a:endParaRPr/>
                    </a:p>
                  </a:txBody>
                  <a:tcPr marT="91425" marB="91425" marR="91425" marL="91425"/>
                </a:tc>
              </a:tr>
              <a:tr h="822925">
                <a:tc vMerge="1"/>
                <a:tc>
                  <a:txBody>
                    <a:bodyPr/>
                    <a:lstStyle/>
                    <a:p>
                      <a:pPr indent="0" lvl="0" marL="0" rtl="0" algn="l">
                        <a:spcBef>
                          <a:spcPts val="0"/>
                        </a:spcBef>
                        <a:spcAft>
                          <a:spcPts val="0"/>
                        </a:spcAft>
                        <a:buNone/>
                      </a:pPr>
                      <a:r>
                        <a:rPr lang="en"/>
                        <a:t>Storage</a:t>
                      </a:r>
                      <a:endParaRPr/>
                    </a:p>
                    <a:p>
                      <a:pPr indent="0" lvl="0" marL="0" rtl="0" algn="l">
                        <a:spcBef>
                          <a:spcPts val="0"/>
                        </a:spcBef>
                        <a:spcAft>
                          <a:spcPts val="0"/>
                        </a:spcAft>
                        <a:buNone/>
                      </a:pPr>
                      <a:r>
                        <a:rPr lang="en"/>
                        <a:t>engine</a:t>
                      </a:r>
                      <a:endParaRPr/>
                    </a:p>
                  </a:txBody>
                  <a:tcPr marT="91425" marB="91425" marR="91425" marL="91425"/>
                </a:tc>
                <a:tc>
                  <a:txBody>
                    <a:bodyPr/>
                    <a:lstStyle/>
                    <a:p>
                      <a:pPr indent="-228600" lvl="0" marL="457200" rtl="0" algn="l">
                        <a:spcBef>
                          <a:spcPts val="0"/>
                        </a:spcBef>
                        <a:spcAft>
                          <a:spcPts val="0"/>
                        </a:spcAft>
                        <a:buNone/>
                      </a:pPr>
                      <a:r>
                        <a:rPr lang="en"/>
                        <a:t>Write throughput, timeout, range query </a:t>
                      </a:r>
                      <a:endParaRPr/>
                    </a:p>
                    <a:p>
                      <a:pPr indent="-228600" lvl="0" marL="457200" rtl="0" algn="l">
                        <a:spcBef>
                          <a:spcPts val="0"/>
                        </a:spcBef>
                        <a:spcAft>
                          <a:spcPts val="0"/>
                        </a:spcAft>
                        <a:buNone/>
                      </a:pPr>
                      <a:r>
                        <a:rPr lang="en"/>
                        <a:t>E.g. </a:t>
                      </a:r>
                      <a:r>
                        <a:rPr lang="en">
                          <a:highlight>
                            <a:srgbClr val="FFFF00"/>
                          </a:highlight>
                        </a:rPr>
                        <a:t>Redis SortedSet </a:t>
                      </a:r>
                      <a:r>
                        <a:rPr lang="en" u="sng">
                          <a:solidFill>
                            <a:schemeClr val="accent5"/>
                          </a:solidFill>
                          <a:highlight>
                            <a:srgbClr val="FFFF00"/>
                          </a:highlight>
                          <a:hlinkClick r:id="rId3">
                            <a:extLst>
                              <a:ext uri="{A12FA001-AC4F-418D-AE19-62706E023703}">
                                <ahyp:hlinkClr val="tx"/>
                              </a:ext>
                            </a:extLst>
                          </a:hlinkClick>
                        </a:rPr>
                        <a:t>Ref 1</a:t>
                      </a:r>
                      <a:r>
                        <a:rPr lang="en">
                          <a:highlight>
                            <a:srgbClr val="FFFF00"/>
                          </a:highlight>
                        </a:rPr>
                        <a:t>, </a:t>
                      </a:r>
                      <a:r>
                        <a:rPr lang="en" u="sng">
                          <a:solidFill>
                            <a:schemeClr val="accent5"/>
                          </a:solidFill>
                          <a:highlight>
                            <a:srgbClr val="FFFF00"/>
                          </a:highlight>
                          <a:hlinkClick r:id="rId4">
                            <a:extLst>
                              <a:ext uri="{A12FA001-AC4F-418D-AE19-62706E023703}">
                                <ahyp:hlinkClr val="tx"/>
                              </a:ext>
                            </a:extLst>
                          </a:hlinkClick>
                        </a:rPr>
                        <a:t>Ref2</a:t>
                      </a:r>
                      <a:r>
                        <a:rPr lang="en">
                          <a:highlight>
                            <a:srgbClr val="FFFF00"/>
                          </a:highlight>
                        </a:rPr>
                        <a:t>    </a:t>
                      </a:r>
                      <a:endParaRPr>
                        <a:highlight>
                          <a:srgbClr val="FFFF00"/>
                        </a:highlight>
                      </a:endParaRPr>
                    </a:p>
                    <a:p>
                      <a:pPr indent="-228600" lvl="0" marL="457200" rtl="0" algn="l">
                        <a:spcBef>
                          <a:spcPts val="0"/>
                        </a:spcBef>
                        <a:spcAft>
                          <a:spcPts val="0"/>
                        </a:spcAft>
                        <a:buNone/>
                      </a:pPr>
                      <a:r>
                        <a:rPr lang="en"/>
                        <a:t>        </a:t>
                      </a:r>
                      <a:r>
                        <a:rPr lang="en">
                          <a:highlight>
                            <a:srgbClr val="FFFF00"/>
                          </a:highlight>
                        </a:rPr>
                        <a:t>Traditional SQL</a:t>
                      </a:r>
                      <a:endParaRPr>
                        <a:highlight>
                          <a:srgbClr val="FFFF00"/>
                        </a:highlight>
                      </a:endParaRPr>
                    </a:p>
                  </a:txBody>
                  <a:tcPr marT="91425" marB="91425" marR="91425" marL="91425"/>
                </a:tc>
                <a:tc>
                  <a:txBody>
                    <a:bodyPr/>
                    <a:lstStyle/>
                    <a:p>
                      <a:pPr indent="-228600" lvl="0" marL="457200" rtl="0" algn="l">
                        <a:spcBef>
                          <a:spcPts val="0"/>
                        </a:spcBef>
                        <a:spcAft>
                          <a:spcPts val="0"/>
                        </a:spcAft>
                        <a:buNone/>
                      </a:pPr>
                      <a:r>
                        <a:rPr lang="en"/>
                        <a:t>Persistence, large vol, </a:t>
                      </a:r>
                      <a:r>
                        <a:rPr lang="en"/>
                        <a:t>range query</a:t>
                      </a:r>
                      <a:endParaRPr/>
                    </a:p>
                    <a:p>
                      <a:pPr indent="-228600" lvl="0" marL="457200" rtl="0" algn="l">
                        <a:spcBef>
                          <a:spcPts val="0"/>
                        </a:spcBef>
                        <a:spcAft>
                          <a:spcPts val="0"/>
                        </a:spcAft>
                        <a:buNone/>
                      </a:pPr>
                      <a:r>
                        <a:rPr lang="en"/>
                        <a:t>E.g.HBase </a:t>
                      </a:r>
                      <a:r>
                        <a:rPr lang="en" u="sng">
                          <a:solidFill>
                            <a:schemeClr val="hlink"/>
                          </a:solidFill>
                          <a:hlinkClick r:id="rId5"/>
                        </a:rPr>
                        <a:t>Ref1</a:t>
                      </a:r>
                      <a:r>
                        <a:rPr lang="en"/>
                        <a:t>, Timeline model </a:t>
                      </a:r>
                      <a:r>
                        <a:rPr lang="en" u="sng">
                          <a:solidFill>
                            <a:schemeClr val="hlink"/>
                          </a:solidFill>
                          <a:hlinkClick r:id="rId6"/>
                        </a:rPr>
                        <a:t>Ref2</a:t>
                      </a:r>
                      <a:endParaRPr/>
                    </a:p>
                    <a:p>
                      <a:pPr indent="-228600" lvl="0" marL="457200" rtl="0" algn="l">
                        <a:spcBef>
                          <a:spcPts val="0"/>
                        </a:spcBef>
                        <a:spcAft>
                          <a:spcPts val="0"/>
                        </a:spcAft>
                        <a:buNone/>
                      </a:pPr>
                      <a:r>
                        <a:rPr lang="en"/>
                        <a:t>      Traditional SQL, </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729300" y="660100"/>
            <a:ext cx="8026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Simplified storage </a:t>
            </a:r>
            <a:r>
              <a:rPr lang="en">
                <a:solidFill>
                  <a:srgbClr val="000000"/>
                </a:solidFill>
              </a:rPr>
              <a:t>requirements</a:t>
            </a:r>
            <a:endParaRPr sz="2155">
              <a:solidFill>
                <a:srgbClr val="000000"/>
              </a:solidFill>
            </a:endParaRPr>
          </a:p>
        </p:txBody>
      </p:sp>
      <p:sp>
        <p:nvSpPr>
          <p:cNvPr id="242" name="Google Shape;242;p37"/>
          <p:cNvSpPr txBox="1"/>
          <p:nvPr/>
        </p:nvSpPr>
        <p:spPr>
          <a:xfrm>
            <a:off x="47650" y="1527113"/>
            <a:ext cx="3380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Redis vs SQL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On user login to a chat app,</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914400" rtl="0" algn="l">
              <a:spcBef>
                <a:spcPts val="0"/>
              </a:spcBef>
              <a:spcAft>
                <a:spcPts val="0"/>
              </a:spcAft>
              <a:buSzPts val="1400"/>
              <a:buFont typeface="Lato"/>
              <a:buChar char="○"/>
            </a:pPr>
            <a:r>
              <a:rPr lang="en">
                <a:latin typeface="Lato"/>
                <a:ea typeface="Lato"/>
                <a:cs typeface="Lato"/>
                <a:sym typeface="Lato"/>
              </a:rPr>
              <a:t>Requirement1:</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a given user,  load all active group chat after last sync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914400" rtl="0" algn="l">
              <a:spcBef>
                <a:spcPts val="0"/>
              </a:spcBef>
              <a:spcAft>
                <a:spcPts val="0"/>
              </a:spcAft>
              <a:buSzPts val="1400"/>
              <a:buFont typeface="Lato"/>
              <a:buChar char="○"/>
            </a:pPr>
            <a:r>
              <a:rPr lang="en">
                <a:latin typeface="Lato"/>
                <a:ea typeface="Lato"/>
                <a:cs typeface="Lato"/>
                <a:sym typeface="Lato"/>
              </a:rPr>
              <a:t>Requirement2: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each active group chat, load msgs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after last sync</a:t>
            </a:r>
            <a:endParaRPr>
              <a:latin typeface="Lato"/>
              <a:ea typeface="Lato"/>
              <a:cs typeface="Lato"/>
              <a:sym typeface="Lato"/>
            </a:endParaRPr>
          </a:p>
        </p:txBody>
      </p:sp>
      <p:pic>
        <p:nvPicPr>
          <p:cNvPr id="243" name="Google Shape;243;p37"/>
          <p:cNvPicPr preferRelativeResize="0"/>
          <p:nvPr/>
        </p:nvPicPr>
        <p:blipFill>
          <a:blip r:embed="rId3">
            <a:alphaModFix/>
          </a:blip>
          <a:stretch>
            <a:fillRect/>
          </a:stretch>
        </p:blipFill>
        <p:spPr>
          <a:xfrm>
            <a:off x="3798925" y="1347700"/>
            <a:ext cx="5339525" cy="3345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729300" y="660100"/>
            <a:ext cx="8026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Initial scheme with write amplification</a:t>
            </a:r>
            <a:endParaRPr sz="2155">
              <a:solidFill>
                <a:srgbClr val="000000"/>
              </a:solidFill>
            </a:endParaRPr>
          </a:p>
          <a:p>
            <a:pPr indent="0" lvl="0" marL="0" rtl="0" algn="l">
              <a:spcBef>
                <a:spcPts val="0"/>
              </a:spcBef>
              <a:spcAft>
                <a:spcPts val="0"/>
              </a:spcAft>
              <a:buNone/>
            </a:pPr>
            <a:r>
              <a:t/>
            </a:r>
            <a:endParaRPr>
              <a:solidFill>
                <a:srgbClr val="000000"/>
              </a:solidFill>
            </a:endParaRPr>
          </a:p>
        </p:txBody>
      </p:sp>
      <p:pic>
        <p:nvPicPr>
          <p:cNvPr id="249" name="Google Shape;249;p38"/>
          <p:cNvPicPr preferRelativeResize="0"/>
          <p:nvPr/>
        </p:nvPicPr>
        <p:blipFill>
          <a:blip r:embed="rId3">
            <a:alphaModFix/>
          </a:blip>
          <a:stretch>
            <a:fillRect/>
          </a:stretch>
        </p:blipFill>
        <p:spPr>
          <a:xfrm>
            <a:off x="1009650" y="1370575"/>
            <a:ext cx="6496922" cy="3643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729300" y="660100"/>
            <a:ext cx="8026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Only store one copy of msg_content</a:t>
            </a:r>
            <a:endParaRPr sz="2155">
              <a:solidFill>
                <a:srgbClr val="000000"/>
              </a:solidFill>
            </a:endParaRPr>
          </a:p>
          <a:p>
            <a:pPr indent="0" lvl="0" marL="0" rtl="0" algn="l">
              <a:spcBef>
                <a:spcPts val="0"/>
              </a:spcBef>
              <a:spcAft>
                <a:spcPts val="0"/>
              </a:spcAft>
              <a:buNone/>
            </a:pPr>
            <a:r>
              <a:t/>
            </a:r>
            <a:endParaRPr>
              <a:solidFill>
                <a:srgbClr val="000000"/>
              </a:solidFill>
            </a:endParaRPr>
          </a:p>
        </p:txBody>
      </p:sp>
      <p:pic>
        <p:nvPicPr>
          <p:cNvPr id="255" name="Google Shape;255;p39"/>
          <p:cNvPicPr preferRelativeResize="0"/>
          <p:nvPr/>
        </p:nvPicPr>
        <p:blipFill>
          <a:blip r:embed="rId3">
            <a:alphaModFix/>
          </a:blip>
          <a:stretch>
            <a:fillRect/>
          </a:stretch>
        </p:blipFill>
        <p:spPr>
          <a:xfrm>
            <a:off x="1009625" y="1355600"/>
            <a:ext cx="7406223" cy="3685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729300" y="660100"/>
            <a:ext cx="8271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solidFill>
                  <a:srgbClr val="000000"/>
                </a:solidFill>
              </a:rPr>
              <a:t>Group chat - Storing only the latest msg id per user/group</a:t>
            </a:r>
            <a:endParaRPr sz="1840">
              <a:solidFill>
                <a:srgbClr val="000000"/>
              </a:solidFill>
            </a:endParaRPr>
          </a:p>
          <a:p>
            <a:pPr indent="0" lvl="0" marL="0" rtl="0" algn="l">
              <a:spcBef>
                <a:spcPts val="0"/>
              </a:spcBef>
              <a:spcAft>
                <a:spcPts val="0"/>
              </a:spcAft>
              <a:buSzPts val="990"/>
              <a:buNone/>
            </a:pPr>
            <a:r>
              <a:t/>
            </a:r>
            <a:endParaRPr sz="2340">
              <a:solidFill>
                <a:srgbClr val="000000"/>
              </a:solidFill>
            </a:endParaRPr>
          </a:p>
        </p:txBody>
      </p:sp>
      <p:sp>
        <p:nvSpPr>
          <p:cNvPr id="261" name="Google Shape;261;p40"/>
          <p:cNvSpPr txBox="1"/>
          <p:nvPr/>
        </p:nvSpPr>
        <p:spPr>
          <a:xfrm>
            <a:off x="0" y="1486875"/>
            <a:ext cx="137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Only store last msg id?</a:t>
            </a:r>
            <a:endParaRPr sz="1600">
              <a:latin typeface="Lato"/>
              <a:ea typeface="Lato"/>
              <a:cs typeface="Lato"/>
              <a:sym typeface="Lato"/>
            </a:endParaRPr>
          </a:p>
        </p:txBody>
      </p:sp>
      <p:pic>
        <p:nvPicPr>
          <p:cNvPr id="262" name="Google Shape;262;p40"/>
          <p:cNvPicPr preferRelativeResize="0"/>
          <p:nvPr/>
        </p:nvPicPr>
        <p:blipFill>
          <a:blip r:embed="rId3">
            <a:alphaModFix/>
          </a:blip>
          <a:stretch>
            <a:fillRect/>
          </a:stretch>
        </p:blipFill>
        <p:spPr>
          <a:xfrm>
            <a:off x="1490725" y="1269800"/>
            <a:ext cx="7653274" cy="3684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729300" y="660100"/>
            <a:ext cx="8271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solidFill>
                  <a:srgbClr val="000000"/>
                </a:solidFill>
              </a:rPr>
              <a:t>Group chat - Storing only the latest msg id per user/group</a:t>
            </a:r>
            <a:endParaRPr sz="1840">
              <a:solidFill>
                <a:srgbClr val="000000"/>
              </a:solidFill>
            </a:endParaRPr>
          </a:p>
          <a:p>
            <a:pPr indent="0" lvl="0" marL="0" rtl="0" algn="l">
              <a:spcBef>
                <a:spcPts val="0"/>
              </a:spcBef>
              <a:spcAft>
                <a:spcPts val="0"/>
              </a:spcAft>
              <a:buSzPts val="990"/>
              <a:buNone/>
            </a:pPr>
            <a:r>
              <a:t/>
            </a:r>
            <a:endParaRPr sz="2340">
              <a:solidFill>
                <a:srgbClr val="000000"/>
              </a:solidFill>
            </a:endParaRPr>
          </a:p>
        </p:txBody>
      </p:sp>
      <p:sp>
        <p:nvSpPr>
          <p:cNvPr id="268" name="Google Shape;268;p41"/>
          <p:cNvSpPr txBox="1"/>
          <p:nvPr/>
        </p:nvSpPr>
        <p:spPr>
          <a:xfrm>
            <a:off x="0" y="1486875"/>
            <a:ext cx="137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Could we do </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better?</a:t>
            </a:r>
            <a:endParaRPr sz="1600">
              <a:latin typeface="Lato"/>
              <a:ea typeface="Lato"/>
              <a:cs typeface="Lato"/>
              <a:sym typeface="Lato"/>
            </a:endParaRPr>
          </a:p>
        </p:txBody>
      </p:sp>
      <p:pic>
        <p:nvPicPr>
          <p:cNvPr id="269" name="Google Shape;269;p41"/>
          <p:cNvPicPr preferRelativeResize="0"/>
          <p:nvPr/>
        </p:nvPicPr>
        <p:blipFill>
          <a:blip r:embed="rId3">
            <a:alphaModFix/>
          </a:blip>
          <a:stretch>
            <a:fillRect/>
          </a:stretch>
        </p:blipFill>
        <p:spPr>
          <a:xfrm>
            <a:off x="1524000" y="1347700"/>
            <a:ext cx="7012575" cy="379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300" y="660100"/>
            <a:ext cx="384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a:t>
            </a:r>
            <a:endParaRPr/>
          </a:p>
        </p:txBody>
      </p:sp>
      <p:sp>
        <p:nvSpPr>
          <p:cNvPr id="102" name="Google Shape;102;p15"/>
          <p:cNvSpPr txBox="1"/>
          <p:nvPr>
            <p:ph idx="1" type="body"/>
          </p:nvPr>
        </p:nvSpPr>
        <p:spPr>
          <a:xfrm>
            <a:off x="729300" y="1493875"/>
            <a:ext cx="8034900" cy="3391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000000"/>
              </a:buClr>
              <a:buSzPts val="1900"/>
              <a:buChar char="●"/>
            </a:pPr>
            <a:r>
              <a:rPr lang="en" sz="1900">
                <a:solidFill>
                  <a:srgbClr val="000000"/>
                </a:solidFill>
              </a:rPr>
              <a:t>A talk between SD interview and real sys. e.g.</a:t>
            </a:r>
            <a:endParaRPr sz="19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Mini scenario: Group chat</a:t>
            </a:r>
            <a:endParaRPr sz="19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Most general solution: e.g. storage - relational DB</a:t>
            </a:r>
            <a:endParaRPr sz="19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Logical designs, not choosing tech stack</a:t>
            </a:r>
            <a:endParaRPr sz="19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No common cross-cutting concerns e.g. sharding, monitoring</a:t>
            </a:r>
            <a:endParaRPr sz="19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Q&amp;A anytime</a:t>
            </a:r>
            <a:endParaRPr sz="19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3">
            <a:alphaModFix/>
          </a:blip>
          <a:stretch>
            <a:fillRect/>
          </a:stretch>
        </p:blipFill>
        <p:spPr>
          <a:xfrm>
            <a:off x="4165323" y="525775"/>
            <a:ext cx="4978675" cy="4656175"/>
          </a:xfrm>
          <a:prstGeom prst="rect">
            <a:avLst/>
          </a:prstGeom>
          <a:noFill/>
          <a:ln>
            <a:noFill/>
          </a:ln>
        </p:spPr>
      </p:pic>
      <p:sp>
        <p:nvSpPr>
          <p:cNvPr id="275" name="Google Shape;275;p42"/>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a:t>
            </a:r>
            <a:endParaRPr>
              <a:solidFill>
                <a:srgbClr val="000000"/>
              </a:solidFill>
            </a:endParaRPr>
          </a:p>
        </p:txBody>
      </p:sp>
      <p:sp>
        <p:nvSpPr>
          <p:cNvPr id="276" name="Google Shape;276;p42"/>
          <p:cNvSpPr txBox="1"/>
          <p:nvPr/>
        </p:nvSpPr>
        <p:spPr>
          <a:xfrm>
            <a:off x="664800" y="1538550"/>
            <a:ext cx="39072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Approach: </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Encapsulated problem</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Tradeoffs</a:t>
            </a:r>
            <a:endParaRPr sz="20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3"/>
          <p:cNvPicPr preferRelativeResize="0"/>
          <p:nvPr/>
        </p:nvPicPr>
        <p:blipFill>
          <a:blip r:embed="rId3">
            <a:alphaModFix/>
          </a:blip>
          <a:stretch>
            <a:fillRect/>
          </a:stretch>
        </p:blipFill>
        <p:spPr>
          <a:xfrm>
            <a:off x="4002175" y="480075"/>
            <a:ext cx="5173704" cy="4663425"/>
          </a:xfrm>
          <a:prstGeom prst="rect">
            <a:avLst/>
          </a:prstGeom>
          <a:noFill/>
          <a:ln>
            <a:noFill/>
          </a:ln>
        </p:spPr>
      </p:pic>
      <p:sp>
        <p:nvSpPr>
          <p:cNvPr id="282" name="Google Shape;282;p43"/>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Realtime</a:t>
            </a:r>
            <a:endParaRPr>
              <a:solidFill>
                <a:srgbClr val="000000"/>
              </a:solidFill>
            </a:endParaRPr>
          </a:p>
        </p:txBody>
      </p:sp>
      <p:sp>
        <p:nvSpPr>
          <p:cNvPr id="283" name="Google Shape;283;p43"/>
          <p:cNvSpPr txBox="1"/>
          <p:nvPr/>
        </p:nvSpPr>
        <p:spPr>
          <a:xfrm>
            <a:off x="493425" y="1553750"/>
            <a:ext cx="34956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Goal: </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For </a:t>
            </a:r>
            <a:r>
              <a:rPr b="1" lang="en" sz="2000">
                <a:latin typeface="Lato"/>
                <a:ea typeface="Lato"/>
                <a:cs typeface="Lato"/>
                <a:sym typeface="Lato"/>
              </a:rPr>
              <a:t>online</a:t>
            </a:r>
            <a:r>
              <a:rPr lang="en" sz="2000">
                <a:latin typeface="Lato"/>
                <a:ea typeface="Lato"/>
                <a:cs typeface="Lato"/>
                <a:sym typeface="Lato"/>
              </a:rPr>
              <a:t> receivers, P99 ~ 300ms</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Three ideas</a:t>
            </a:r>
            <a:endParaRPr sz="20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Realtime - Protocol</a:t>
            </a:r>
            <a:endParaRPr>
              <a:solidFill>
                <a:srgbClr val="000000"/>
              </a:solidFill>
            </a:endParaRPr>
          </a:p>
        </p:txBody>
      </p:sp>
      <p:graphicFrame>
        <p:nvGraphicFramePr>
          <p:cNvPr id="289" name="Google Shape;289;p44"/>
          <p:cNvGraphicFramePr/>
          <p:nvPr/>
        </p:nvGraphicFramePr>
        <p:xfrm>
          <a:off x="170400" y="2187650"/>
          <a:ext cx="3000000" cy="3000000"/>
        </p:xfrm>
        <a:graphic>
          <a:graphicData uri="http://schemas.openxmlformats.org/drawingml/2006/table">
            <a:tbl>
              <a:tblPr>
                <a:noFill/>
                <a:tableStyleId>{5E440C3A-585C-4F13-8171-18860848F9CE}</a:tableStyleId>
              </a:tblPr>
              <a:tblGrid>
                <a:gridCol w="1100400"/>
                <a:gridCol w="1100400"/>
                <a:gridCol w="911425"/>
                <a:gridCol w="1289375"/>
                <a:gridCol w="1100400"/>
                <a:gridCol w="1100400"/>
                <a:gridCol w="1100400"/>
                <a:gridCol w="1100400"/>
              </a:tblGrid>
              <a:tr h="549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Short polling</a:t>
                      </a:r>
                      <a:endParaRPr/>
                    </a:p>
                  </a:txBody>
                  <a:tcPr marT="91425" marB="91425" marR="91425" marL="91425"/>
                </a:tc>
                <a:tc>
                  <a:txBody>
                    <a:bodyPr/>
                    <a:lstStyle/>
                    <a:p>
                      <a:pPr indent="0" lvl="0" marL="0" rtl="0" algn="l">
                        <a:spcBef>
                          <a:spcPts val="0"/>
                        </a:spcBef>
                        <a:spcAft>
                          <a:spcPts val="0"/>
                        </a:spcAft>
                        <a:buNone/>
                      </a:pPr>
                      <a:r>
                        <a:rPr lang="en"/>
                        <a:t>Long polling</a:t>
                      </a:r>
                      <a:endParaRPr/>
                    </a:p>
                  </a:txBody>
                  <a:tcPr marT="91425" marB="91425" marR="91425" marL="91425"/>
                </a:tc>
                <a:tc>
                  <a:txBody>
                    <a:bodyPr/>
                    <a:lstStyle/>
                    <a:p>
                      <a:pPr indent="0" lvl="0" marL="0" rtl="0" algn="l">
                        <a:spcBef>
                          <a:spcPts val="0"/>
                        </a:spcBef>
                        <a:spcAft>
                          <a:spcPts val="0"/>
                        </a:spcAft>
                        <a:buNone/>
                      </a:pPr>
                      <a:r>
                        <a:rPr lang="en"/>
                        <a:t>Websockets</a:t>
                      </a:r>
                      <a:endParaRPr/>
                    </a:p>
                  </a:txBody>
                  <a:tcPr marT="91425" marB="91425" marR="91425" marL="91425">
                    <a:solidFill>
                      <a:srgbClr val="FFF2CC"/>
                    </a:solidFill>
                  </a:tcPr>
                </a:tc>
                <a:tc>
                  <a:txBody>
                    <a:bodyPr/>
                    <a:lstStyle/>
                    <a:p>
                      <a:pPr indent="0" lvl="0" marL="0" rtl="0" algn="l">
                        <a:spcBef>
                          <a:spcPts val="0"/>
                        </a:spcBef>
                        <a:spcAft>
                          <a:spcPts val="0"/>
                        </a:spcAft>
                        <a:buNone/>
                      </a:pPr>
                      <a:r>
                        <a:rPr lang="en"/>
                        <a:t>MQTT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SSE</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Webhook</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Streaming protocol </a:t>
                      </a:r>
                      <a:endParaRPr/>
                    </a:p>
                  </a:txBody>
                  <a:tcPr marT="91425" marB="91425" marR="91425" marL="91425">
                    <a:solidFill>
                      <a:schemeClr val="lt1"/>
                    </a:solidFill>
                  </a:tcPr>
                </a:tc>
              </a:tr>
              <a:tr h="399625">
                <a:tc>
                  <a:txBody>
                    <a:bodyPr/>
                    <a:lstStyle/>
                    <a:p>
                      <a:pPr indent="0" lvl="0" marL="0" rtl="0" algn="l">
                        <a:spcBef>
                          <a:spcPts val="0"/>
                        </a:spcBef>
                        <a:spcAft>
                          <a:spcPts val="0"/>
                        </a:spcAft>
                        <a:buNone/>
                      </a:pPr>
                      <a:r>
                        <a:rPr lang="en"/>
                        <a:t>Throughput</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c>
                  <a:txBody>
                    <a:bodyPr/>
                    <a:lstStyle/>
                    <a:p>
                      <a:pPr indent="0" lvl="0" marL="0" rtl="0" algn="l">
                        <a:spcBef>
                          <a:spcPts val="0"/>
                        </a:spcBef>
                        <a:spcAft>
                          <a:spcPts val="0"/>
                        </a:spcAft>
                        <a:buNone/>
                      </a:pPr>
                      <a:r>
                        <a:rPr lang="en"/>
                        <a:t>Moderate</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c>
                  <a:txBody>
                    <a:bodyPr/>
                    <a:lstStyle/>
                    <a:p>
                      <a:pPr indent="0" lvl="0" marL="0" rtl="0" algn="l">
                        <a:spcBef>
                          <a:spcPts val="0"/>
                        </a:spcBef>
                        <a:spcAft>
                          <a:spcPts val="0"/>
                        </a:spcAft>
                        <a:buNone/>
                      </a:pPr>
                      <a:r>
                        <a:rPr lang="en"/>
                        <a:t>Moderate</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c>
                  <a:txBody>
                    <a:bodyPr/>
                    <a:lstStyle/>
                    <a:p>
                      <a:pPr indent="0" lvl="0" marL="0" rtl="0" algn="l">
                        <a:spcBef>
                          <a:spcPts val="0"/>
                        </a:spcBef>
                        <a:spcAft>
                          <a:spcPts val="0"/>
                        </a:spcAft>
                        <a:buNone/>
                      </a:pPr>
                      <a:r>
                        <a:rPr lang="en"/>
                        <a:t>High</a:t>
                      </a:r>
                      <a:endParaRPr/>
                    </a:p>
                  </a:txBody>
                  <a:tcPr marT="91425" marB="91425" marR="91425" marL="91425"/>
                </a:tc>
              </a:tr>
              <a:tr h="431100">
                <a:tc>
                  <a:txBody>
                    <a:bodyPr/>
                    <a:lstStyle/>
                    <a:p>
                      <a:pPr indent="0" lvl="0" marL="0" rtl="0" algn="l">
                        <a:spcBef>
                          <a:spcPts val="0"/>
                        </a:spcBef>
                        <a:spcAft>
                          <a:spcPts val="0"/>
                        </a:spcAft>
                        <a:buNone/>
                      </a:pPr>
                      <a:r>
                        <a:rPr lang="en"/>
                        <a:t>Birectional</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r>
              <a:tr h="396200">
                <a:tc>
                  <a:txBody>
                    <a:bodyPr/>
                    <a:lstStyle/>
                    <a:p>
                      <a:pPr indent="0" lvl="0" marL="0" rtl="0" algn="l">
                        <a:spcBef>
                          <a:spcPts val="0"/>
                        </a:spcBef>
                        <a:spcAft>
                          <a:spcPts val="0"/>
                        </a:spcAft>
                        <a:buNone/>
                      </a:pPr>
                      <a:r>
                        <a:rPr lang="en"/>
                        <a:t>Initiator</a:t>
                      </a:r>
                      <a:endParaRPr/>
                    </a:p>
                  </a:txBody>
                  <a:tcPr marT="91425" marB="91425" marR="91425" marL="91425"/>
                </a:tc>
                <a:tc>
                  <a:txBody>
                    <a:bodyPr/>
                    <a:lstStyle/>
                    <a:p>
                      <a:pPr indent="0" lvl="0" marL="0" rtl="0" algn="l">
                        <a:spcBef>
                          <a:spcPts val="0"/>
                        </a:spcBef>
                        <a:spcAft>
                          <a:spcPts val="0"/>
                        </a:spcAft>
                        <a:buNone/>
                      </a:pPr>
                      <a:r>
                        <a:rPr lang="en"/>
                        <a:t>Client</a:t>
                      </a:r>
                      <a:endParaRPr/>
                    </a:p>
                  </a:txBody>
                  <a:tcPr marT="91425" marB="91425" marR="91425" marL="91425"/>
                </a:tc>
                <a:tc>
                  <a:txBody>
                    <a:bodyPr/>
                    <a:lstStyle/>
                    <a:p>
                      <a:pPr indent="0" lvl="0" marL="0" rtl="0" algn="l">
                        <a:spcBef>
                          <a:spcPts val="0"/>
                        </a:spcBef>
                        <a:spcAft>
                          <a:spcPts val="0"/>
                        </a:spcAft>
                        <a:buNone/>
                      </a:pPr>
                      <a:r>
                        <a:rPr lang="en"/>
                        <a:t>Client</a:t>
                      </a:r>
                      <a:endParaRPr/>
                    </a:p>
                  </a:txBody>
                  <a:tcPr marT="91425" marB="91425" marR="91425" marL="91425"/>
                </a:tc>
                <a:tc>
                  <a:txBody>
                    <a:bodyPr/>
                    <a:lstStyle/>
                    <a:p>
                      <a:pPr indent="0" lvl="0" marL="0" rtl="0" algn="l">
                        <a:spcBef>
                          <a:spcPts val="0"/>
                        </a:spcBef>
                        <a:spcAft>
                          <a:spcPts val="0"/>
                        </a:spcAft>
                        <a:buNone/>
                      </a:pPr>
                      <a:r>
                        <a:rPr lang="en"/>
                        <a:t>Client</a:t>
                      </a:r>
                      <a:endParaRPr/>
                    </a:p>
                  </a:txBody>
                  <a:tcPr marT="91425" marB="91425" marR="91425" marL="91425"/>
                </a:tc>
                <a:tc>
                  <a:txBody>
                    <a:bodyPr/>
                    <a:lstStyle/>
                    <a:p>
                      <a:pPr indent="0" lvl="0" marL="0" rtl="0" algn="l">
                        <a:spcBef>
                          <a:spcPts val="0"/>
                        </a:spcBef>
                        <a:spcAft>
                          <a:spcPts val="0"/>
                        </a:spcAft>
                        <a:buNone/>
                      </a:pPr>
                      <a:r>
                        <a:rPr lang="en"/>
                        <a:t>Client</a:t>
                      </a:r>
                      <a:endParaRPr/>
                    </a:p>
                  </a:txBody>
                  <a:tcPr marT="91425" marB="91425" marR="91425" marL="91425"/>
                </a:tc>
                <a:tc>
                  <a:txBody>
                    <a:bodyPr/>
                    <a:lstStyle/>
                    <a:p>
                      <a:pPr indent="0" lvl="0" marL="0" rtl="0" algn="l">
                        <a:spcBef>
                          <a:spcPts val="0"/>
                        </a:spcBef>
                        <a:spcAft>
                          <a:spcPts val="0"/>
                        </a:spcAft>
                        <a:buNone/>
                      </a:pPr>
                      <a:r>
                        <a:rPr lang="en"/>
                        <a:t>Client</a:t>
                      </a:r>
                      <a:endParaRPr/>
                    </a:p>
                  </a:txBody>
                  <a:tcPr marT="91425" marB="91425" marR="91425" marL="91425"/>
                </a:tc>
                <a:tc>
                  <a:txBody>
                    <a:bodyPr/>
                    <a:lstStyle/>
                    <a:p>
                      <a:pPr indent="0" lvl="0" marL="0" rtl="0" algn="l">
                        <a:spcBef>
                          <a:spcPts val="0"/>
                        </a:spcBef>
                        <a:spcAft>
                          <a:spcPts val="0"/>
                        </a:spcAft>
                        <a:buNone/>
                      </a:pPr>
                      <a:r>
                        <a:rPr lang="en"/>
                        <a:t>Server</a:t>
                      </a:r>
                      <a:endParaRPr/>
                    </a:p>
                  </a:txBody>
                  <a:tcPr marT="91425" marB="91425" marR="91425" marL="91425"/>
                </a:tc>
                <a:tc>
                  <a:txBody>
                    <a:bodyPr/>
                    <a:lstStyle/>
                    <a:p>
                      <a:pPr indent="0" lvl="0" marL="0" rtl="0" algn="l">
                        <a:spcBef>
                          <a:spcPts val="0"/>
                        </a:spcBef>
                        <a:spcAft>
                          <a:spcPts val="0"/>
                        </a:spcAft>
                        <a:buNone/>
                      </a:pPr>
                      <a:r>
                        <a:rPr lang="en"/>
                        <a:t>Server</a:t>
                      </a:r>
                      <a:endParaRPr/>
                    </a:p>
                  </a:txBody>
                  <a:tcPr marT="91425" marB="91425" marR="91425" marL="91425"/>
                </a:tc>
              </a:tr>
              <a:tr h="612975">
                <a:tc>
                  <a:txBody>
                    <a:bodyPr/>
                    <a:lstStyle/>
                    <a:p>
                      <a:pPr indent="0" lvl="0" marL="0" rtl="0" algn="l">
                        <a:spcBef>
                          <a:spcPts val="0"/>
                        </a:spcBef>
                        <a:spcAft>
                          <a:spcPts val="0"/>
                        </a:spcAft>
                        <a:buNone/>
                      </a:pPr>
                      <a:r>
                        <a:rPr lang="en"/>
                        <a:t>Example</a:t>
                      </a:r>
                      <a:endParaRPr/>
                    </a:p>
                    <a:p>
                      <a:pPr indent="0" lvl="0" marL="0" rtl="0" algn="l">
                        <a:spcBef>
                          <a:spcPts val="0"/>
                        </a:spcBef>
                        <a:spcAft>
                          <a:spcPts val="0"/>
                        </a:spcAft>
                        <a:buNone/>
                      </a:pPr>
                      <a:r>
                        <a:rPr lang="en"/>
                        <a:t>use case</a:t>
                      </a:r>
                      <a:endParaRPr/>
                    </a:p>
                  </a:txBody>
                  <a:tcPr marT="91425" marB="91425" marR="91425" marL="91425"/>
                </a:tc>
                <a:tc>
                  <a:txBody>
                    <a:bodyPr/>
                    <a:lstStyle/>
                    <a:p>
                      <a:pPr indent="0" lvl="0" marL="0" rtl="0" algn="l">
                        <a:spcBef>
                          <a:spcPts val="0"/>
                        </a:spcBef>
                        <a:spcAft>
                          <a:spcPts val="0"/>
                        </a:spcAft>
                        <a:buNone/>
                      </a:pPr>
                      <a:r>
                        <a:rPr lang="en"/>
                        <a:t>REST </a:t>
                      </a:r>
                      <a:endParaRPr/>
                    </a:p>
                  </a:txBody>
                  <a:tcPr marT="91425" marB="91425" marR="91425" marL="91425"/>
                </a:tc>
                <a:tc>
                  <a:txBody>
                    <a:bodyPr/>
                    <a:lstStyle/>
                    <a:p>
                      <a:pPr indent="0" lvl="0" marL="0" rtl="0" algn="l">
                        <a:spcBef>
                          <a:spcPts val="0"/>
                        </a:spcBef>
                        <a:spcAft>
                          <a:spcPts val="0"/>
                        </a:spcAft>
                        <a:buNone/>
                      </a:pPr>
                      <a:r>
                        <a:rPr lang="en"/>
                        <a:t>REST</a:t>
                      </a:r>
                      <a:endParaRPr/>
                    </a:p>
                  </a:txBody>
                  <a:tcPr marT="91425" marB="91425" marR="91425" marL="91425"/>
                </a:tc>
                <a:tc>
                  <a:txBody>
                    <a:bodyPr/>
                    <a:lstStyle/>
                    <a:p>
                      <a:pPr indent="0" lvl="0" marL="0" rtl="0" algn="l">
                        <a:spcBef>
                          <a:spcPts val="0"/>
                        </a:spcBef>
                        <a:spcAft>
                          <a:spcPts val="0"/>
                        </a:spcAft>
                        <a:buNone/>
                      </a:pPr>
                      <a:r>
                        <a:rPr lang="en"/>
                        <a:t>Chat/location apps, HTML5</a:t>
                      </a:r>
                      <a:endParaRPr/>
                    </a:p>
                  </a:txBody>
                  <a:tcPr marT="91425" marB="91425" marR="91425" marL="91425"/>
                </a:tc>
                <a:tc>
                  <a:txBody>
                    <a:bodyPr/>
                    <a:lstStyle/>
                    <a:p>
                      <a:pPr indent="0" lvl="0" marL="0" rtl="0" algn="l">
                        <a:spcBef>
                          <a:spcPts val="0"/>
                        </a:spcBef>
                        <a:spcAft>
                          <a:spcPts val="0"/>
                        </a:spcAft>
                        <a:buNone/>
                      </a:pPr>
                      <a:r>
                        <a:rPr lang="en"/>
                        <a:t>IOT</a:t>
                      </a:r>
                      <a:endParaRPr/>
                    </a:p>
                  </a:txBody>
                  <a:tcPr marT="91425" marB="91425" marR="91425" marL="91425"/>
                </a:tc>
                <a:tc>
                  <a:txBody>
                    <a:bodyPr/>
                    <a:lstStyle/>
                    <a:p>
                      <a:pPr indent="0" lvl="0" marL="0" rtl="0" algn="l">
                        <a:spcBef>
                          <a:spcPts val="0"/>
                        </a:spcBef>
                        <a:spcAft>
                          <a:spcPts val="0"/>
                        </a:spcAft>
                        <a:buNone/>
                      </a:pPr>
                      <a:r>
                        <a:rPr lang="en"/>
                        <a:t>Live events</a:t>
                      </a:r>
                      <a:endParaRPr/>
                    </a:p>
                    <a:p>
                      <a:pPr indent="0" lvl="0" marL="0" rtl="0" algn="l">
                        <a:spcBef>
                          <a:spcPts val="0"/>
                        </a:spcBef>
                        <a:spcAft>
                          <a:spcPts val="0"/>
                        </a:spcAft>
                        <a:buNone/>
                      </a:pPr>
                      <a:r>
                        <a:rPr lang="en"/>
                        <a:t>update</a:t>
                      </a:r>
                      <a:endParaRPr/>
                    </a:p>
                  </a:txBody>
                  <a:tcPr marT="91425" marB="91425" marR="91425" marL="91425"/>
                </a:tc>
                <a:tc>
                  <a:txBody>
                    <a:bodyPr/>
                    <a:lstStyle/>
                    <a:p>
                      <a:pPr indent="0" lvl="0" marL="0" rtl="0" algn="l">
                        <a:spcBef>
                          <a:spcPts val="0"/>
                        </a:spcBef>
                        <a:spcAft>
                          <a:spcPts val="0"/>
                        </a:spcAft>
                        <a:buNone/>
                      </a:pPr>
                      <a:r>
                        <a:rPr lang="en"/>
                        <a:t>Email notification</a:t>
                      </a:r>
                      <a:endParaRPr/>
                    </a:p>
                  </a:txBody>
                  <a:tcPr marT="91425" marB="91425" marR="91425" marL="91425"/>
                </a:tc>
                <a:tc>
                  <a:txBody>
                    <a:bodyPr/>
                    <a:lstStyle/>
                    <a:p>
                      <a:pPr indent="0" lvl="0" marL="0" rtl="0" algn="l">
                        <a:spcBef>
                          <a:spcPts val="0"/>
                        </a:spcBef>
                        <a:spcAft>
                          <a:spcPts val="0"/>
                        </a:spcAft>
                        <a:buNone/>
                      </a:pPr>
                      <a:r>
                        <a:rPr lang="en"/>
                        <a:t>Kafka based logs</a:t>
                      </a:r>
                      <a:endParaRPr/>
                    </a:p>
                  </a:txBody>
                  <a:tcPr marT="91425" marB="91425" marR="91425" marL="91425"/>
                </a:tc>
              </a:tr>
            </a:tbl>
          </a:graphicData>
        </a:graphic>
      </p:graphicFrame>
      <p:sp>
        <p:nvSpPr>
          <p:cNvPr id="290" name="Google Shape;290;p44"/>
          <p:cNvSpPr txBox="1"/>
          <p:nvPr/>
        </p:nvSpPr>
        <p:spPr>
          <a:xfrm>
            <a:off x="482925" y="1291275"/>
            <a:ext cx="7968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No messaging specific protocols (XMPP, AMQP, etc) </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Real time needs to be event driven APIs</a:t>
            </a:r>
            <a:endParaRPr sz="20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5"/>
          <p:cNvPicPr preferRelativeResize="0"/>
          <p:nvPr/>
        </p:nvPicPr>
        <p:blipFill>
          <a:blip r:embed="rId3">
            <a:alphaModFix/>
          </a:blip>
          <a:stretch>
            <a:fillRect/>
          </a:stretch>
        </p:blipFill>
        <p:spPr>
          <a:xfrm>
            <a:off x="4349231" y="660101"/>
            <a:ext cx="4794770" cy="4483398"/>
          </a:xfrm>
          <a:prstGeom prst="rect">
            <a:avLst/>
          </a:prstGeom>
          <a:noFill/>
          <a:ln>
            <a:noFill/>
          </a:ln>
        </p:spPr>
      </p:pic>
      <p:sp>
        <p:nvSpPr>
          <p:cNvPr id="296" name="Google Shape;296;p45"/>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Realtime - DB latency</a:t>
            </a:r>
            <a:endParaRPr>
              <a:solidFill>
                <a:srgbClr val="000000"/>
              </a:solidFill>
            </a:endParaRPr>
          </a:p>
        </p:txBody>
      </p:sp>
      <p:sp>
        <p:nvSpPr>
          <p:cNvPr id="297" name="Google Shape;297;p45"/>
          <p:cNvSpPr txBox="1"/>
          <p:nvPr/>
        </p:nvSpPr>
        <p:spPr>
          <a:xfrm>
            <a:off x="0" y="1565175"/>
            <a:ext cx="52443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Biggest delays usually in storage</a:t>
            </a:r>
            <a:endParaRPr sz="1800">
              <a:latin typeface="Lato"/>
              <a:ea typeface="Lato"/>
              <a:cs typeface="Lato"/>
              <a:sym typeface="Lato"/>
            </a:endParaRPr>
          </a:p>
          <a:p>
            <a:pPr indent="-342900" lvl="1" marL="914400" rtl="0" algn="l">
              <a:spcBef>
                <a:spcPts val="0"/>
              </a:spcBef>
              <a:spcAft>
                <a:spcPts val="0"/>
              </a:spcAft>
              <a:buSzPts val="1800"/>
              <a:buFont typeface="Lato"/>
              <a:buAutoNum type="arabicPeriod"/>
            </a:pPr>
            <a:r>
              <a:rPr lang="en" sz="1800">
                <a:latin typeface="Lato"/>
                <a:ea typeface="Lato"/>
                <a:cs typeface="Lato"/>
                <a:sym typeface="Lato"/>
              </a:rPr>
              <a:t>Asynchronously write to DB</a:t>
            </a:r>
            <a:endParaRPr sz="1800">
              <a:latin typeface="Lato"/>
              <a:ea typeface="Lato"/>
              <a:cs typeface="Lato"/>
              <a:sym typeface="Lato"/>
            </a:endParaRPr>
          </a:p>
          <a:p>
            <a:pPr indent="-342900" lvl="2" marL="1371600" rtl="0" algn="l">
              <a:spcBef>
                <a:spcPts val="0"/>
              </a:spcBef>
              <a:spcAft>
                <a:spcPts val="0"/>
              </a:spcAft>
              <a:buSzPts val="1800"/>
              <a:buFont typeface="Lato"/>
              <a:buChar char="■"/>
            </a:pPr>
            <a:r>
              <a:rPr lang="en" sz="1800">
                <a:latin typeface="Lato"/>
                <a:ea typeface="Lato"/>
                <a:cs typeface="Lato"/>
                <a:sym typeface="Lato"/>
              </a:rPr>
              <a:t>Failure?</a:t>
            </a:r>
            <a:endParaRPr sz="1800">
              <a:latin typeface="Lato"/>
              <a:ea typeface="Lato"/>
              <a:cs typeface="Lato"/>
              <a:sym typeface="Lato"/>
            </a:endParaRPr>
          </a:p>
          <a:p>
            <a:pPr indent="-342900" lvl="1" marL="914400" rtl="0" algn="l">
              <a:spcBef>
                <a:spcPts val="0"/>
              </a:spcBef>
              <a:spcAft>
                <a:spcPts val="0"/>
              </a:spcAft>
              <a:buSzPts val="1800"/>
              <a:buFont typeface="Lato"/>
              <a:buAutoNum type="arabicPeriod"/>
            </a:pPr>
            <a:r>
              <a:rPr lang="en" sz="1800">
                <a:latin typeface="Lato"/>
                <a:ea typeface="Lato"/>
                <a:cs typeface="Lato"/>
                <a:sym typeface="Lato"/>
              </a:rPr>
              <a:t>Replace RDBMS with Redis (Or Add) Consistency?</a:t>
            </a:r>
            <a:endParaRPr sz="1800">
              <a:latin typeface="Lato"/>
              <a:ea typeface="Lato"/>
              <a:cs typeface="Lato"/>
              <a:sym typeface="Lato"/>
            </a:endParaRPr>
          </a:p>
          <a:p>
            <a:pPr indent="-342900" lvl="1" marL="914400" rtl="0" algn="l">
              <a:spcBef>
                <a:spcPts val="0"/>
              </a:spcBef>
              <a:spcAft>
                <a:spcPts val="0"/>
              </a:spcAft>
              <a:buSzPts val="1800"/>
              <a:buFont typeface="Lato"/>
              <a:buAutoNum type="arabicPeriod"/>
            </a:pPr>
            <a:r>
              <a:rPr lang="en" sz="1800">
                <a:latin typeface="Lato"/>
                <a:ea typeface="Lato"/>
                <a:cs typeface="Lato"/>
                <a:sym typeface="Lato"/>
              </a:rPr>
              <a:t>……</a:t>
            </a:r>
            <a:endParaRPr sz="18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6"/>
          <p:cNvPicPr preferRelativeResize="0"/>
          <p:nvPr/>
        </p:nvPicPr>
        <p:blipFill>
          <a:blip r:embed="rId3">
            <a:alphaModFix/>
          </a:blip>
          <a:stretch>
            <a:fillRect/>
          </a:stretch>
        </p:blipFill>
        <p:spPr>
          <a:xfrm>
            <a:off x="3543300" y="2980850"/>
            <a:ext cx="5600700" cy="2162650"/>
          </a:xfrm>
          <a:prstGeom prst="rect">
            <a:avLst/>
          </a:prstGeom>
          <a:noFill/>
          <a:ln>
            <a:noFill/>
          </a:ln>
        </p:spPr>
      </p:pic>
      <p:sp>
        <p:nvSpPr>
          <p:cNvPr id="303" name="Google Shape;303;p46"/>
          <p:cNvSpPr txBox="1"/>
          <p:nvPr>
            <p:ph type="title"/>
          </p:nvPr>
        </p:nvSpPr>
        <p:spPr>
          <a:xfrm>
            <a:off x="729300" y="660100"/>
            <a:ext cx="7110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Realtime - App layer heartbeat</a:t>
            </a:r>
            <a:endParaRPr>
              <a:solidFill>
                <a:srgbClr val="000000"/>
              </a:solidFill>
            </a:endParaRPr>
          </a:p>
        </p:txBody>
      </p:sp>
      <p:sp>
        <p:nvSpPr>
          <p:cNvPr id="304" name="Google Shape;304;p46"/>
          <p:cNvSpPr txBox="1"/>
          <p:nvPr/>
        </p:nvSpPr>
        <p:spPr>
          <a:xfrm>
            <a:off x="493425" y="1553750"/>
            <a:ext cx="79689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Scenario: Weak network, </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Online clients’ conn to server broken</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App in background, not get notifications</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TCP keep-alive not enough</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Need app layer heartbeat</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7"/>
          <p:cNvSpPr txBox="1"/>
          <p:nvPr>
            <p:ph type="title"/>
          </p:nvPr>
        </p:nvSpPr>
        <p:spPr>
          <a:xfrm>
            <a:off x="729300" y="660100"/>
            <a:ext cx="6582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Ordering</a:t>
            </a:r>
            <a:endParaRPr>
              <a:solidFill>
                <a:srgbClr val="000000"/>
              </a:solidFill>
            </a:endParaRPr>
          </a:p>
        </p:txBody>
      </p:sp>
      <p:sp>
        <p:nvSpPr>
          <p:cNvPr id="310" name="Google Shape;310;p47"/>
          <p:cNvSpPr txBox="1"/>
          <p:nvPr/>
        </p:nvSpPr>
        <p:spPr>
          <a:xfrm>
            <a:off x="493425" y="1553750"/>
            <a:ext cx="38892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Goals:</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Consistent order</a:t>
            </a:r>
            <a:endParaRPr sz="2000">
              <a:latin typeface="Lato"/>
              <a:ea typeface="Lato"/>
              <a:cs typeface="Lato"/>
              <a:sym typeface="Lato"/>
            </a:endParaRPr>
          </a:p>
        </p:txBody>
      </p:sp>
      <p:pic>
        <p:nvPicPr>
          <p:cNvPr id="311" name="Google Shape;311;p47"/>
          <p:cNvPicPr preferRelativeResize="0"/>
          <p:nvPr/>
        </p:nvPicPr>
        <p:blipFill>
          <a:blip r:embed="rId3">
            <a:alphaModFix/>
          </a:blip>
          <a:stretch>
            <a:fillRect/>
          </a:stretch>
        </p:blipFill>
        <p:spPr>
          <a:xfrm>
            <a:off x="4382571" y="472000"/>
            <a:ext cx="4761421" cy="46714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729300" y="660100"/>
            <a:ext cx="6582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Ordering</a:t>
            </a:r>
            <a:endParaRPr>
              <a:solidFill>
                <a:srgbClr val="000000"/>
              </a:solidFill>
            </a:endParaRPr>
          </a:p>
        </p:txBody>
      </p:sp>
      <p:sp>
        <p:nvSpPr>
          <p:cNvPr id="317" name="Google Shape;317;p48"/>
          <p:cNvSpPr txBox="1"/>
          <p:nvPr/>
        </p:nvSpPr>
        <p:spPr>
          <a:xfrm>
            <a:off x="493425" y="1553750"/>
            <a:ext cx="7968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Source of misorder:</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Network / multi-threading / multi-sender/receiver</a:t>
            </a:r>
            <a:endParaRPr sz="2000">
              <a:latin typeface="Lato"/>
              <a:ea typeface="Lato"/>
              <a:cs typeface="Lato"/>
              <a:sym typeface="Lato"/>
            </a:endParaRPr>
          </a:p>
        </p:txBody>
      </p:sp>
      <p:pic>
        <p:nvPicPr>
          <p:cNvPr id="318" name="Google Shape;318;p48"/>
          <p:cNvPicPr preferRelativeResize="0"/>
          <p:nvPr/>
        </p:nvPicPr>
        <p:blipFill>
          <a:blip r:embed="rId3">
            <a:alphaModFix/>
          </a:blip>
          <a:stretch>
            <a:fillRect/>
          </a:stretch>
        </p:blipFill>
        <p:spPr>
          <a:xfrm>
            <a:off x="571225" y="2781350"/>
            <a:ext cx="3420150" cy="2031125"/>
          </a:xfrm>
          <a:prstGeom prst="rect">
            <a:avLst/>
          </a:prstGeom>
          <a:noFill/>
          <a:ln>
            <a:noFill/>
          </a:ln>
        </p:spPr>
      </p:pic>
      <p:pic>
        <p:nvPicPr>
          <p:cNvPr id="319" name="Google Shape;319;p48"/>
          <p:cNvPicPr preferRelativeResize="0"/>
          <p:nvPr/>
        </p:nvPicPr>
        <p:blipFill>
          <a:blip r:embed="rId4">
            <a:alphaModFix/>
          </a:blip>
          <a:stretch>
            <a:fillRect/>
          </a:stretch>
        </p:blipFill>
        <p:spPr>
          <a:xfrm>
            <a:off x="4408975" y="2509800"/>
            <a:ext cx="3260150" cy="24076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9"/>
          <p:cNvPicPr preferRelativeResize="0"/>
          <p:nvPr/>
        </p:nvPicPr>
        <p:blipFill>
          <a:blip r:embed="rId3">
            <a:alphaModFix/>
          </a:blip>
          <a:stretch>
            <a:fillRect/>
          </a:stretch>
        </p:blipFill>
        <p:spPr>
          <a:xfrm>
            <a:off x="3552350" y="1203950"/>
            <a:ext cx="5591650" cy="3954776"/>
          </a:xfrm>
          <a:prstGeom prst="rect">
            <a:avLst/>
          </a:prstGeom>
          <a:noFill/>
          <a:ln>
            <a:noFill/>
          </a:ln>
        </p:spPr>
      </p:pic>
      <p:sp>
        <p:nvSpPr>
          <p:cNvPr id="325" name="Google Shape;325;p49"/>
          <p:cNvSpPr txBox="1"/>
          <p:nvPr>
            <p:ph type="title"/>
          </p:nvPr>
        </p:nvSpPr>
        <p:spPr>
          <a:xfrm>
            <a:off x="729300" y="660100"/>
            <a:ext cx="6582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Ordering</a:t>
            </a:r>
            <a:endParaRPr>
              <a:solidFill>
                <a:srgbClr val="000000"/>
              </a:solidFill>
            </a:endParaRPr>
          </a:p>
        </p:txBody>
      </p:sp>
      <p:sp>
        <p:nvSpPr>
          <p:cNvPr id="326" name="Google Shape;326;p49"/>
          <p:cNvSpPr txBox="1"/>
          <p:nvPr/>
        </p:nvSpPr>
        <p:spPr>
          <a:xfrm>
            <a:off x="493425" y="1553750"/>
            <a:ext cx="79689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Possible approaches</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No client/sender ts</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Special clock</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NTP clock sync (ms level)</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b="1" lang="en" sz="2000">
                <a:latin typeface="Lato"/>
                <a:ea typeface="Lato"/>
                <a:cs typeface="Lato"/>
                <a:sym typeface="Lato"/>
              </a:rPr>
              <a:t>Message sequence id</a:t>
            </a:r>
            <a:endParaRPr b="1" sz="2000">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729300" y="660100"/>
            <a:ext cx="6582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Ordering - MessageID</a:t>
            </a:r>
            <a:endParaRPr>
              <a:solidFill>
                <a:srgbClr val="000000"/>
              </a:solidFill>
            </a:endParaRPr>
          </a:p>
        </p:txBody>
      </p:sp>
      <p:graphicFrame>
        <p:nvGraphicFramePr>
          <p:cNvPr id="332" name="Google Shape;332;p50"/>
          <p:cNvGraphicFramePr/>
          <p:nvPr/>
        </p:nvGraphicFramePr>
        <p:xfrm>
          <a:off x="252225" y="2809250"/>
          <a:ext cx="3000000" cy="3000000"/>
        </p:xfrm>
        <a:graphic>
          <a:graphicData uri="http://schemas.openxmlformats.org/drawingml/2006/table">
            <a:tbl>
              <a:tblPr>
                <a:noFill/>
                <a:tableStyleId>{5E440C3A-585C-4F13-8171-18860848F9CE}</a:tableStyleId>
              </a:tblPr>
              <a:tblGrid>
                <a:gridCol w="1439925"/>
                <a:gridCol w="1439925"/>
                <a:gridCol w="1439925"/>
                <a:gridCol w="1439925"/>
                <a:gridCol w="1439925"/>
                <a:gridCol w="1439925"/>
              </a:tblGrid>
              <a:tr h="60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UUID</a:t>
                      </a:r>
                      <a:endParaRPr/>
                    </a:p>
                  </a:txBody>
                  <a:tcPr marT="91425" marB="91425" marR="91425" marL="91425"/>
                </a:tc>
                <a:tc>
                  <a:txBody>
                    <a:bodyPr/>
                    <a:lstStyle/>
                    <a:p>
                      <a:pPr indent="0" lvl="0" marL="0" rtl="0" algn="l">
                        <a:spcBef>
                          <a:spcPts val="0"/>
                        </a:spcBef>
                        <a:spcAft>
                          <a:spcPts val="0"/>
                        </a:spcAft>
                        <a:buNone/>
                      </a:pPr>
                      <a:r>
                        <a:rPr lang="en" u="sng">
                          <a:solidFill>
                            <a:schemeClr val="hlink"/>
                          </a:solidFill>
                          <a:hlinkClick r:id="rId3"/>
                        </a:rPr>
                        <a:t>Meituan Leaf Segment </a:t>
                      </a:r>
                      <a:endParaRPr/>
                    </a:p>
                  </a:txBody>
                  <a:tcPr marT="91425" marB="91425" marR="91425" marL="91425">
                    <a:solidFill>
                      <a:srgbClr val="FFF2CC"/>
                    </a:solidFill>
                  </a:tcPr>
                </a:tc>
                <a:tc>
                  <a:txBody>
                    <a:bodyPr/>
                    <a:lstStyle/>
                    <a:p>
                      <a:pPr indent="0" lvl="0" marL="0" rtl="0" algn="l">
                        <a:spcBef>
                          <a:spcPts val="0"/>
                        </a:spcBef>
                        <a:spcAft>
                          <a:spcPts val="0"/>
                        </a:spcAft>
                        <a:buNone/>
                      </a:pPr>
                      <a:r>
                        <a:rPr lang="en"/>
                        <a:t>Meituan Leaf</a:t>
                      </a:r>
                      <a:endParaRPr/>
                    </a:p>
                    <a:p>
                      <a:pPr indent="0" lvl="0" marL="0" rtl="0" algn="l">
                        <a:spcBef>
                          <a:spcPts val="0"/>
                        </a:spcBef>
                        <a:spcAft>
                          <a:spcPts val="0"/>
                        </a:spcAft>
                        <a:buNone/>
                      </a:pPr>
                      <a:r>
                        <a:rPr lang="en"/>
                        <a:t>snowflake</a:t>
                      </a:r>
                      <a:endParaRPr/>
                    </a:p>
                  </a:txBody>
                  <a:tcPr marT="91425" marB="91425" marR="91425" marL="91425"/>
                </a:tc>
                <a:tc>
                  <a:txBody>
                    <a:bodyPr/>
                    <a:lstStyle/>
                    <a:p>
                      <a:pPr indent="0" lvl="0" marL="0" rtl="0" algn="l">
                        <a:spcBef>
                          <a:spcPts val="0"/>
                        </a:spcBef>
                        <a:spcAft>
                          <a:spcPts val="0"/>
                        </a:spcAft>
                        <a:buNone/>
                      </a:pPr>
                      <a:r>
                        <a:rPr lang="en" u="sng">
                          <a:solidFill>
                            <a:schemeClr val="hlink"/>
                          </a:solidFill>
                          <a:hlinkClick r:id="rId4"/>
                        </a:rPr>
                        <a:t>WeChat seqsvr</a:t>
                      </a:r>
                      <a:endParaRPr/>
                    </a:p>
                  </a:txBody>
                  <a:tcPr marT="91425" marB="91425" marR="91425" marL="91425"/>
                </a:tc>
                <a:tc>
                  <a:txBody>
                    <a:bodyPr/>
                    <a:lstStyle/>
                    <a:p>
                      <a:pPr indent="0" lvl="0" marL="0" rtl="0" algn="l">
                        <a:spcBef>
                          <a:spcPts val="0"/>
                        </a:spcBef>
                        <a:spcAft>
                          <a:spcPts val="0"/>
                        </a:spcAft>
                        <a:buNone/>
                      </a:pPr>
                      <a:r>
                        <a:rPr lang="en"/>
                        <a:t>QQ</a:t>
                      </a:r>
                      <a:endParaRPr/>
                    </a:p>
                  </a:txBody>
                  <a:tcPr marT="91425" marB="91425" marR="91425" marL="91425"/>
                </a:tc>
              </a:tr>
              <a:tr h="396200">
                <a:tc>
                  <a:txBody>
                    <a:bodyPr/>
                    <a:lstStyle/>
                    <a:p>
                      <a:pPr indent="0" lvl="0" marL="0" rtl="0" algn="l">
                        <a:spcBef>
                          <a:spcPts val="0"/>
                        </a:spcBef>
                        <a:spcAft>
                          <a:spcPts val="0"/>
                        </a:spcAft>
                        <a:buNone/>
                      </a:pPr>
                      <a:r>
                        <a:rPr lang="en"/>
                        <a:t>Unique dim</a:t>
                      </a:r>
                      <a:endParaRPr/>
                    </a:p>
                  </a:txBody>
                  <a:tcPr marT="91425" marB="91425" marR="91425" marL="91425"/>
                </a:tc>
                <a:tc>
                  <a:txBody>
                    <a:bodyPr/>
                    <a:lstStyle/>
                    <a:p>
                      <a:pPr indent="0" lvl="0" marL="0" rtl="0" algn="l">
                        <a:spcBef>
                          <a:spcPts val="0"/>
                        </a:spcBef>
                        <a:spcAft>
                          <a:spcPts val="0"/>
                        </a:spcAft>
                        <a:buNone/>
                      </a:pPr>
                      <a:r>
                        <a:rPr lang="en"/>
                        <a:t>Global</a:t>
                      </a:r>
                      <a:endParaRPr/>
                    </a:p>
                  </a:txBody>
                  <a:tcPr marT="91425" marB="91425" marR="91425" marL="91425"/>
                </a:tc>
                <a:tc>
                  <a:txBody>
                    <a:bodyPr/>
                    <a:lstStyle/>
                    <a:p>
                      <a:pPr indent="0" lvl="0" marL="0" rtl="0" algn="l">
                        <a:spcBef>
                          <a:spcPts val="0"/>
                        </a:spcBef>
                        <a:spcAft>
                          <a:spcPts val="0"/>
                        </a:spcAft>
                        <a:buNone/>
                      </a:pPr>
                      <a:r>
                        <a:rPr lang="en"/>
                        <a:t>Global</a:t>
                      </a:r>
                      <a:endParaRPr/>
                    </a:p>
                  </a:txBody>
                  <a:tcPr marT="91425" marB="91425" marR="91425" marL="91425"/>
                </a:tc>
                <a:tc>
                  <a:txBody>
                    <a:bodyPr/>
                    <a:lstStyle/>
                    <a:p>
                      <a:pPr indent="0" lvl="0" marL="0" rtl="0" algn="l">
                        <a:spcBef>
                          <a:spcPts val="0"/>
                        </a:spcBef>
                        <a:spcAft>
                          <a:spcPts val="0"/>
                        </a:spcAft>
                        <a:buNone/>
                      </a:pPr>
                      <a:r>
                        <a:rPr lang="en"/>
                        <a:t>Global</a:t>
                      </a:r>
                      <a:endParaRPr/>
                    </a:p>
                  </a:txBody>
                  <a:tcPr marT="91425" marB="91425" marR="91425" marL="91425"/>
                </a:tc>
                <a:tc>
                  <a:txBody>
                    <a:bodyPr/>
                    <a:lstStyle/>
                    <a:p>
                      <a:pPr indent="0" lvl="0" marL="0" rtl="0" algn="l">
                        <a:spcBef>
                          <a:spcPts val="0"/>
                        </a:spcBef>
                        <a:spcAft>
                          <a:spcPts val="0"/>
                        </a:spcAft>
                        <a:buNone/>
                      </a:pPr>
                      <a:r>
                        <a:rPr lang="en"/>
                        <a:t>Per user </a:t>
                      </a:r>
                      <a:endParaRPr/>
                    </a:p>
                  </a:txBody>
                  <a:tcPr marT="91425" marB="91425" marR="91425" marL="91425"/>
                </a:tc>
                <a:tc>
                  <a:txBody>
                    <a:bodyPr/>
                    <a:lstStyle/>
                    <a:p>
                      <a:pPr indent="0" lvl="0" marL="0" rtl="0" algn="l">
                        <a:spcBef>
                          <a:spcPts val="0"/>
                        </a:spcBef>
                        <a:spcAft>
                          <a:spcPts val="0"/>
                        </a:spcAft>
                        <a:buNone/>
                      </a:pPr>
                      <a:r>
                        <a:rPr lang="en"/>
                        <a:t>Per chat</a:t>
                      </a:r>
                      <a:endParaRPr/>
                    </a:p>
                  </a:txBody>
                  <a:tcPr marT="91425" marB="91425" marR="91425" marL="91425"/>
                </a:tc>
              </a:tr>
              <a:tr h="396200">
                <a:tc>
                  <a:txBody>
                    <a:bodyPr/>
                    <a:lstStyle/>
                    <a:p>
                      <a:pPr indent="0" lvl="0" marL="0" rtl="0" algn="l">
                        <a:spcBef>
                          <a:spcPts val="0"/>
                        </a:spcBef>
                        <a:spcAft>
                          <a:spcPts val="0"/>
                        </a:spcAft>
                        <a:buNone/>
                      </a:pPr>
                      <a:r>
                        <a:rPr lang="en"/>
                        <a:t>Increasing</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389100">
                <a:tc>
                  <a:txBody>
                    <a:bodyPr/>
                    <a:lstStyle/>
                    <a:p>
                      <a:pPr indent="0" lvl="0" marL="0" rtl="0" algn="l">
                        <a:spcBef>
                          <a:spcPts val="0"/>
                        </a:spcBef>
                        <a:spcAft>
                          <a:spcPts val="0"/>
                        </a:spcAft>
                        <a:buNone/>
                      </a:pPr>
                      <a:r>
                        <a:rPr lang="en"/>
                        <a:t>Continuous</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No(for security)</a:t>
                      </a:r>
                      <a:endParaRPr/>
                    </a:p>
                  </a:txBody>
                  <a:tcPr marT="91425" marB="91425" marR="91425" marL="91425"/>
                </a:tc>
                <a:tc>
                  <a:txBody>
                    <a:bodyPr/>
                    <a:lstStyle/>
                    <a:p>
                      <a:pPr indent="0" lvl="0" marL="0" rtl="0" algn="l">
                        <a:spcBef>
                          <a:spcPts val="0"/>
                        </a:spcBef>
                        <a:spcAft>
                          <a:spcPts val="0"/>
                        </a:spcAft>
                        <a:buNone/>
                      </a:pPr>
                      <a:r>
                        <a:rPr lang="en"/>
                        <a:t>No (for perf)</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r>
              <a:tr h="396200">
                <a:tc>
                  <a:txBody>
                    <a:bodyPr/>
                    <a:lstStyle/>
                    <a:p>
                      <a:pPr indent="0" lvl="0" marL="0" rtl="0" algn="l">
                        <a:spcBef>
                          <a:spcPts val="0"/>
                        </a:spcBef>
                        <a:spcAft>
                          <a:spcPts val="0"/>
                        </a:spcAft>
                        <a:buNone/>
                      </a:pPr>
                      <a:r>
                        <a:rPr lang="en"/>
                        <a:t>Internal</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DB step</a:t>
                      </a:r>
                      <a:endParaRPr/>
                    </a:p>
                  </a:txBody>
                  <a:tcPr marT="91425" marB="91425" marR="91425" marL="91425"/>
                </a:tc>
                <a:tc>
                  <a:txBody>
                    <a:bodyPr/>
                    <a:lstStyle/>
                    <a:p>
                      <a:pPr indent="0" lvl="0" marL="0" rtl="0" algn="l">
                        <a:spcBef>
                          <a:spcPts val="0"/>
                        </a:spcBef>
                        <a:spcAft>
                          <a:spcPts val="0"/>
                        </a:spcAft>
                        <a:buNone/>
                      </a:pPr>
                      <a:r>
                        <a:rPr lang="en"/>
                        <a:t>Snowflake</a:t>
                      </a:r>
                      <a:endParaRPr/>
                    </a:p>
                  </a:txBody>
                  <a:tcPr marT="91425" marB="91425" marR="91425" marL="91425"/>
                </a:tc>
                <a:tc>
                  <a:txBody>
                    <a:bodyPr/>
                    <a:lstStyle/>
                    <a:p>
                      <a:pPr indent="0" lvl="0" marL="0" rtl="0" algn="l">
                        <a:spcBef>
                          <a:spcPts val="0"/>
                        </a:spcBef>
                        <a:spcAft>
                          <a:spcPts val="0"/>
                        </a:spcAft>
                        <a:buNone/>
                      </a:pPr>
                      <a:r>
                        <a:rPr lang="en"/>
                        <a:t>Customized</a:t>
                      </a:r>
                      <a:endParaRPr/>
                    </a:p>
                  </a:txBody>
                  <a:tcPr marT="91425" marB="91425" marR="91425" marL="91425"/>
                </a:tc>
                <a:tc>
                  <a:txBody>
                    <a:bodyPr/>
                    <a:lstStyle/>
                    <a:p>
                      <a:pPr indent="0" lvl="0" marL="0" rtl="0" algn="l">
                        <a:spcBef>
                          <a:spcPts val="0"/>
                        </a:spcBef>
                        <a:spcAft>
                          <a:spcPts val="0"/>
                        </a:spcAft>
                        <a:buNone/>
                      </a:pPr>
                      <a:r>
                        <a:rPr lang="en"/>
                        <a:t>Customized</a:t>
                      </a:r>
                      <a:endParaRPr/>
                    </a:p>
                  </a:txBody>
                  <a:tcPr marT="91425" marB="91425" marR="91425" marL="91425"/>
                </a:tc>
              </a:tr>
            </a:tbl>
          </a:graphicData>
        </a:graphic>
      </p:graphicFrame>
      <p:sp>
        <p:nvSpPr>
          <p:cNvPr id="333" name="Google Shape;333;p50"/>
          <p:cNvSpPr txBox="1"/>
          <p:nvPr/>
        </p:nvSpPr>
        <p:spPr>
          <a:xfrm>
            <a:off x="493425" y="1393250"/>
            <a:ext cx="79689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Requirements</a:t>
            </a:r>
            <a:r>
              <a:rPr lang="en" sz="2000">
                <a:latin typeface="Lato"/>
                <a:ea typeface="Lato"/>
                <a:cs typeface="Lato"/>
                <a:sym typeface="Lato"/>
              </a:rPr>
              <a:t>:</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Ordered per chat</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Only (time) range query, </a:t>
            </a:r>
            <a:r>
              <a:rPr lang="en" sz="2000">
                <a:latin typeface="Lato"/>
                <a:ea typeface="Lato"/>
                <a:cs typeface="Lato"/>
                <a:sym typeface="Lato"/>
              </a:rPr>
              <a:t>No complex query like eComm</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High Perf, reliability</a:t>
            </a:r>
            <a:endParaRPr sz="20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1"/>
          <p:cNvPicPr preferRelativeResize="0"/>
          <p:nvPr/>
        </p:nvPicPr>
        <p:blipFill>
          <a:blip r:embed="rId3">
            <a:alphaModFix/>
          </a:blip>
          <a:stretch>
            <a:fillRect/>
          </a:stretch>
        </p:blipFill>
        <p:spPr>
          <a:xfrm>
            <a:off x="3388225" y="762000"/>
            <a:ext cx="5755776" cy="4381499"/>
          </a:xfrm>
          <a:prstGeom prst="rect">
            <a:avLst/>
          </a:prstGeom>
          <a:noFill/>
          <a:ln>
            <a:noFill/>
          </a:ln>
        </p:spPr>
      </p:pic>
      <p:sp>
        <p:nvSpPr>
          <p:cNvPr id="339" name="Google Shape;339;p51"/>
          <p:cNvSpPr txBox="1"/>
          <p:nvPr>
            <p:ph type="title"/>
          </p:nvPr>
        </p:nvSpPr>
        <p:spPr>
          <a:xfrm>
            <a:off x="729300" y="660100"/>
            <a:ext cx="6582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Ordering</a:t>
            </a:r>
            <a:endParaRPr>
              <a:solidFill>
                <a:srgbClr val="000000"/>
              </a:solidFill>
            </a:endParaRPr>
          </a:p>
        </p:txBody>
      </p:sp>
      <p:sp>
        <p:nvSpPr>
          <p:cNvPr id="340" name="Google Shape;340;p51"/>
          <p:cNvSpPr txBox="1"/>
          <p:nvPr/>
        </p:nvSpPr>
        <p:spPr>
          <a:xfrm>
            <a:off x="493425" y="1553750"/>
            <a:ext cx="7968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Buffer queue</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Received inorder msg</a:t>
            </a:r>
            <a:endParaRPr sz="20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300" y="660100"/>
            <a:ext cx="7809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a:t>
            </a:r>
            <a:endParaRPr/>
          </a:p>
        </p:txBody>
      </p:sp>
      <p:sp>
        <p:nvSpPr>
          <p:cNvPr id="108" name="Google Shape;108;p16"/>
          <p:cNvSpPr txBox="1"/>
          <p:nvPr>
            <p:ph idx="1" type="body"/>
          </p:nvPr>
        </p:nvSpPr>
        <p:spPr>
          <a:xfrm>
            <a:off x="5981650" y="4583425"/>
            <a:ext cx="2997900" cy="4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linkClick r:id="rId3"/>
              </a:rPr>
              <a:t>Ref</a:t>
            </a:r>
            <a:r>
              <a:rPr lang="en" sz="1500">
                <a:solidFill>
                  <a:srgbClr val="000000"/>
                </a:solidFill>
              </a:rPr>
              <a:t> 1995-2020</a:t>
            </a:r>
            <a:endParaRPr sz="1500">
              <a:solidFill>
                <a:srgbClr val="000000"/>
              </a:solidFill>
            </a:endParaRPr>
          </a:p>
          <a:p>
            <a:pPr indent="0" lvl="0" marL="0" rtl="0" algn="l">
              <a:lnSpc>
                <a:spcPct val="100000"/>
              </a:lnSpc>
              <a:spcBef>
                <a:spcPts val="120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457200" rtl="0" algn="l">
              <a:spcBef>
                <a:spcPts val="0"/>
              </a:spcBef>
              <a:spcAft>
                <a:spcPts val="1200"/>
              </a:spcAft>
              <a:buNone/>
            </a:pPr>
            <a:r>
              <a:t/>
            </a:r>
            <a:endParaRPr sz="1500">
              <a:solidFill>
                <a:srgbClr val="000000"/>
              </a:solidFill>
            </a:endParaRPr>
          </a:p>
        </p:txBody>
      </p:sp>
      <p:pic>
        <p:nvPicPr>
          <p:cNvPr descr="In this data visualization video I look at the most popular instant messaging apps based on monthly active users. It includes the first graphical instant messaging app, PowWow. It was far ahead of its time but did not gain much traction. &#10;&#10;I know there are many more apps but their numbers were either missing or inaccurate. Here are the ones I included:&#10;&#10;1995&#10;PowWow&#10;First Graphical Standalone IM Client&#10;First with VoIP, whiteboard, text-to-speech, surf together, audio player&#10;&#10;1996&#10;ICQ&#10;First widely adopted IM client&#10;&#10;1997&#10;AIM&#10;Initially integrated into AOL Desktop&#10;&#10;1998&#10;Yahoo! Messenger&#10;&#10;1999&#10;QQ&#10;Popular in China&#10;&#10;1999&#10;MSN Messenger&#10;AKA  Windows Live Messenger&#10;&#10;2003&#10;Skype&#10;Focused on video-chat&#10;&#10;2005&#10;Google Talk&#10;&#10;2005&#10;Blackberry Messenger&#10;&#10;2009&#10;WhatsApp&#10;Developed by former Yahoo employees&#10;&#10;2009&#10;Kik Messenger&#10;Reached 40% of US teens by 2016&#10;&#10;2010&#10;Viber&#10;&#10;2011&#10;WeChat&#10;&#10;2011&#10;iMessage&#10;&#10;2011&#10;SnapChat&#10;&#10;&#10;2012&#10;LINE&#10;&#10;2012&#10;Hike Messenger&#10;&#10;2013&#10;Telegram&#10;&#10;2013&#10;Facebook Messenger&#10;&#10;Thank you for Watching" id="109" name="Google Shape;109;p16" title="Most Popular Instant Messengers 1995 - 2020">
            <a:hlinkClick r:id="rId4"/>
          </p:cNvPr>
          <p:cNvPicPr preferRelativeResize="0"/>
          <p:nvPr/>
        </p:nvPicPr>
        <p:blipFill>
          <a:blip r:embed="rId5">
            <a:alphaModFix/>
          </a:blip>
          <a:stretch>
            <a:fillRect/>
          </a:stretch>
        </p:blipFill>
        <p:spPr>
          <a:xfrm>
            <a:off x="863200" y="1269425"/>
            <a:ext cx="5165425" cy="387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52"/>
          <p:cNvPicPr preferRelativeResize="0"/>
          <p:nvPr/>
        </p:nvPicPr>
        <p:blipFill>
          <a:blip r:embed="rId3">
            <a:alphaModFix/>
          </a:blip>
          <a:stretch>
            <a:fillRect/>
          </a:stretch>
        </p:blipFill>
        <p:spPr>
          <a:xfrm>
            <a:off x="3379300" y="811525"/>
            <a:ext cx="5764700" cy="4331973"/>
          </a:xfrm>
          <a:prstGeom prst="rect">
            <a:avLst/>
          </a:prstGeom>
          <a:noFill/>
          <a:ln>
            <a:noFill/>
          </a:ln>
        </p:spPr>
      </p:pic>
      <p:sp>
        <p:nvSpPr>
          <p:cNvPr id="346" name="Google Shape;346;p52"/>
          <p:cNvSpPr txBox="1"/>
          <p:nvPr>
            <p:ph type="title"/>
          </p:nvPr>
        </p:nvSpPr>
        <p:spPr>
          <a:xfrm>
            <a:off x="729300" y="660100"/>
            <a:ext cx="6582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Ordering</a:t>
            </a:r>
            <a:endParaRPr>
              <a:solidFill>
                <a:srgbClr val="000000"/>
              </a:solidFill>
            </a:endParaRPr>
          </a:p>
        </p:txBody>
      </p:sp>
      <p:sp>
        <p:nvSpPr>
          <p:cNvPr id="347" name="Google Shape;347;p52"/>
          <p:cNvSpPr txBox="1"/>
          <p:nvPr/>
        </p:nvSpPr>
        <p:spPr>
          <a:xfrm>
            <a:off x="493425" y="1553750"/>
            <a:ext cx="7968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Buffer queue</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Msg out of order</a:t>
            </a:r>
            <a:endParaRPr sz="20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Reliability</a:t>
            </a:r>
            <a:endParaRPr>
              <a:solidFill>
                <a:srgbClr val="000000"/>
              </a:solidFill>
            </a:endParaRPr>
          </a:p>
        </p:txBody>
      </p:sp>
      <p:sp>
        <p:nvSpPr>
          <p:cNvPr id="353" name="Google Shape;353;p53"/>
          <p:cNvSpPr txBox="1"/>
          <p:nvPr/>
        </p:nvSpPr>
        <p:spPr>
          <a:xfrm>
            <a:off x="493425" y="1553750"/>
            <a:ext cx="7968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Goal: No miss, No dupe</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Two ideas</a:t>
            </a:r>
            <a:endParaRPr sz="2000">
              <a:latin typeface="Lato"/>
              <a:ea typeface="Lato"/>
              <a:cs typeface="Lato"/>
              <a:sym typeface="Lato"/>
            </a:endParaRPr>
          </a:p>
        </p:txBody>
      </p:sp>
      <p:pic>
        <p:nvPicPr>
          <p:cNvPr id="354" name="Google Shape;354;p53"/>
          <p:cNvPicPr preferRelativeResize="0"/>
          <p:nvPr/>
        </p:nvPicPr>
        <p:blipFill>
          <a:blip r:embed="rId3">
            <a:alphaModFix/>
          </a:blip>
          <a:stretch>
            <a:fillRect/>
          </a:stretch>
        </p:blipFill>
        <p:spPr>
          <a:xfrm>
            <a:off x="4113171" y="422900"/>
            <a:ext cx="5030824" cy="47205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54"/>
          <p:cNvPicPr preferRelativeResize="0"/>
          <p:nvPr/>
        </p:nvPicPr>
        <p:blipFill>
          <a:blip r:embed="rId3">
            <a:alphaModFix/>
          </a:blip>
          <a:stretch>
            <a:fillRect/>
          </a:stretch>
        </p:blipFill>
        <p:spPr>
          <a:xfrm>
            <a:off x="2745100" y="1531625"/>
            <a:ext cx="6398899" cy="3611876"/>
          </a:xfrm>
          <a:prstGeom prst="rect">
            <a:avLst/>
          </a:prstGeom>
          <a:noFill/>
          <a:ln>
            <a:noFill/>
          </a:ln>
        </p:spPr>
      </p:pic>
      <p:sp>
        <p:nvSpPr>
          <p:cNvPr id="360" name="Google Shape;360;p54"/>
          <p:cNvSpPr txBox="1"/>
          <p:nvPr>
            <p:ph type="title"/>
          </p:nvPr>
        </p:nvSpPr>
        <p:spPr>
          <a:xfrm>
            <a:off x="729300" y="660100"/>
            <a:ext cx="630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Reliability - Resend and dedup</a:t>
            </a:r>
            <a:endParaRPr>
              <a:solidFill>
                <a:srgbClr val="000000"/>
              </a:solidFill>
            </a:endParaRPr>
          </a:p>
        </p:txBody>
      </p:sp>
      <p:sp>
        <p:nvSpPr>
          <p:cNvPr id="361" name="Google Shape;361;p54"/>
          <p:cNvSpPr txBox="1"/>
          <p:nvPr/>
        </p:nvSpPr>
        <p:spPr>
          <a:xfrm>
            <a:off x="0" y="1463550"/>
            <a:ext cx="3531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Love good msgId </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Easy if global unique</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A bit complicated if per conversation</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Scenario:</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Network jittery</a:t>
            </a:r>
            <a:endParaRPr sz="20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5"/>
          <p:cNvSpPr txBox="1"/>
          <p:nvPr>
            <p:ph type="title"/>
          </p:nvPr>
        </p:nvSpPr>
        <p:spPr>
          <a:xfrm>
            <a:off x="729300" y="660100"/>
            <a:ext cx="7358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Reliability - Local sequence counter</a:t>
            </a:r>
            <a:endParaRPr>
              <a:solidFill>
                <a:srgbClr val="000000"/>
              </a:solidFill>
            </a:endParaRPr>
          </a:p>
        </p:txBody>
      </p:sp>
      <p:pic>
        <p:nvPicPr>
          <p:cNvPr id="367" name="Google Shape;367;p55"/>
          <p:cNvPicPr preferRelativeResize="0"/>
          <p:nvPr/>
        </p:nvPicPr>
        <p:blipFill>
          <a:blip r:embed="rId3">
            <a:alphaModFix/>
          </a:blip>
          <a:stretch>
            <a:fillRect/>
          </a:stretch>
        </p:blipFill>
        <p:spPr>
          <a:xfrm>
            <a:off x="2706465" y="1463550"/>
            <a:ext cx="6306360" cy="3550401"/>
          </a:xfrm>
          <a:prstGeom prst="rect">
            <a:avLst/>
          </a:prstGeom>
          <a:noFill/>
          <a:ln>
            <a:noFill/>
          </a:ln>
        </p:spPr>
      </p:pic>
      <p:sp>
        <p:nvSpPr>
          <p:cNvPr id="368" name="Google Shape;368;p55"/>
          <p:cNvSpPr txBox="1"/>
          <p:nvPr/>
        </p:nvSpPr>
        <p:spPr>
          <a:xfrm>
            <a:off x="0" y="1463550"/>
            <a:ext cx="353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Scenario:</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Server crash</a:t>
            </a:r>
            <a:endParaRPr sz="200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6"/>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Scalability</a:t>
            </a:r>
            <a:endParaRPr>
              <a:solidFill>
                <a:srgbClr val="000000"/>
              </a:solidFill>
            </a:endParaRPr>
          </a:p>
        </p:txBody>
      </p:sp>
      <p:sp>
        <p:nvSpPr>
          <p:cNvPr id="374" name="Google Shape;374;p56"/>
          <p:cNvSpPr txBox="1"/>
          <p:nvPr/>
        </p:nvSpPr>
        <p:spPr>
          <a:xfrm>
            <a:off x="493425" y="1553750"/>
            <a:ext cx="79689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L</a:t>
            </a:r>
            <a:r>
              <a:rPr lang="en" sz="2000">
                <a:latin typeface="Lato"/>
                <a:ea typeface="Lato"/>
                <a:cs typeface="Lato"/>
                <a:sym typeface="Lato"/>
              </a:rPr>
              <a:t>arge group? 10K size</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not like telegram 200K</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Two ideas</a:t>
            </a:r>
            <a:endParaRPr sz="2000">
              <a:latin typeface="Lato"/>
              <a:ea typeface="Lato"/>
              <a:cs typeface="Lato"/>
              <a:sym typeface="Lato"/>
            </a:endParaRPr>
          </a:p>
          <a:p>
            <a:pPr indent="0" lvl="0" marL="457200" rtl="0" algn="l">
              <a:spcBef>
                <a:spcPts val="0"/>
              </a:spcBef>
              <a:spcAft>
                <a:spcPts val="0"/>
              </a:spcAft>
              <a:buNone/>
            </a:pPr>
            <a:r>
              <a:t/>
            </a:r>
            <a:endParaRPr sz="2000">
              <a:latin typeface="Lato"/>
              <a:ea typeface="Lato"/>
              <a:cs typeface="Lato"/>
              <a:sym typeface="Lato"/>
            </a:endParaRPr>
          </a:p>
        </p:txBody>
      </p:sp>
      <p:pic>
        <p:nvPicPr>
          <p:cNvPr id="375" name="Google Shape;375;p56"/>
          <p:cNvPicPr preferRelativeResize="0"/>
          <p:nvPr/>
        </p:nvPicPr>
        <p:blipFill>
          <a:blip r:embed="rId3">
            <a:alphaModFix/>
          </a:blip>
          <a:stretch>
            <a:fillRect/>
          </a:stretch>
        </p:blipFill>
        <p:spPr>
          <a:xfrm>
            <a:off x="4154368" y="480050"/>
            <a:ext cx="4989625" cy="466344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729300" y="660100"/>
            <a:ext cx="633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Scalability - Batch operations</a:t>
            </a:r>
            <a:endParaRPr>
              <a:solidFill>
                <a:srgbClr val="000000"/>
              </a:solidFill>
            </a:endParaRPr>
          </a:p>
        </p:txBody>
      </p:sp>
      <p:sp>
        <p:nvSpPr>
          <p:cNvPr id="381" name="Google Shape;381;p57"/>
          <p:cNvSpPr txBox="1"/>
          <p:nvPr/>
        </p:nvSpPr>
        <p:spPr>
          <a:xfrm>
            <a:off x="0" y="1542325"/>
            <a:ext cx="39870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Batch operations </a:t>
            </a:r>
            <a:endParaRPr sz="2000">
              <a:latin typeface="Lato"/>
              <a:ea typeface="Lato"/>
              <a:cs typeface="Lato"/>
              <a:sym typeface="Lato"/>
            </a:endParaRPr>
          </a:p>
          <a:p>
            <a:pPr indent="0" lvl="0" marL="457200" rtl="0" algn="l">
              <a:spcBef>
                <a:spcPts val="0"/>
              </a:spcBef>
              <a:spcAft>
                <a:spcPts val="0"/>
              </a:spcAft>
              <a:buNone/>
            </a:pPr>
            <a:r>
              <a:t/>
            </a:r>
            <a:endParaRPr sz="2000">
              <a:latin typeface="Lato"/>
              <a:ea typeface="Lato"/>
              <a:cs typeface="Lato"/>
              <a:sym typeface="Lato"/>
            </a:endParaRPr>
          </a:p>
        </p:txBody>
      </p:sp>
      <p:pic>
        <p:nvPicPr>
          <p:cNvPr id="382" name="Google Shape;382;p57"/>
          <p:cNvPicPr preferRelativeResize="0"/>
          <p:nvPr/>
        </p:nvPicPr>
        <p:blipFill>
          <a:blip r:embed="rId3">
            <a:alphaModFix/>
          </a:blip>
          <a:stretch>
            <a:fillRect/>
          </a:stretch>
        </p:blipFill>
        <p:spPr>
          <a:xfrm>
            <a:off x="2409225" y="1347700"/>
            <a:ext cx="6582374" cy="37957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8"/>
          <p:cNvPicPr preferRelativeResize="0"/>
          <p:nvPr/>
        </p:nvPicPr>
        <p:blipFill>
          <a:blip r:embed="rId3">
            <a:alphaModFix/>
          </a:blip>
          <a:stretch>
            <a:fillRect/>
          </a:stretch>
        </p:blipFill>
        <p:spPr>
          <a:xfrm>
            <a:off x="3508624" y="1976350"/>
            <a:ext cx="5635374" cy="3167149"/>
          </a:xfrm>
          <a:prstGeom prst="rect">
            <a:avLst/>
          </a:prstGeom>
          <a:noFill/>
          <a:ln>
            <a:noFill/>
          </a:ln>
        </p:spPr>
      </p:pic>
      <p:sp>
        <p:nvSpPr>
          <p:cNvPr id="388" name="Google Shape;388;p58"/>
          <p:cNvSpPr txBox="1"/>
          <p:nvPr>
            <p:ph type="title"/>
          </p:nvPr>
        </p:nvSpPr>
        <p:spPr>
          <a:xfrm>
            <a:off x="729300" y="660100"/>
            <a:ext cx="633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NonFunc - Scalability - Batch operations</a:t>
            </a:r>
            <a:endParaRPr>
              <a:solidFill>
                <a:srgbClr val="000000"/>
              </a:solidFill>
            </a:endParaRPr>
          </a:p>
        </p:txBody>
      </p:sp>
      <p:sp>
        <p:nvSpPr>
          <p:cNvPr id="389" name="Google Shape;389;p58"/>
          <p:cNvSpPr txBox="1"/>
          <p:nvPr/>
        </p:nvSpPr>
        <p:spPr>
          <a:xfrm>
            <a:off x="0" y="1542325"/>
            <a:ext cx="39870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Database is still bottleneck</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Delayed msg queue tasks for writing to DB</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Different speed queue</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Change DB?</a:t>
            </a:r>
            <a:endParaRPr sz="2000">
              <a:latin typeface="Lato"/>
              <a:ea typeface="Lato"/>
              <a:cs typeface="Lato"/>
              <a:sym typeface="Lato"/>
            </a:endParaRPr>
          </a:p>
          <a:p>
            <a:pPr indent="0" lvl="0" marL="457200" rtl="0" algn="l">
              <a:spcBef>
                <a:spcPts val="0"/>
              </a:spcBef>
              <a:spcAft>
                <a:spcPts val="0"/>
              </a:spcAft>
              <a:buNone/>
            </a:pPr>
            <a:r>
              <a:t/>
            </a:r>
            <a:endParaRPr sz="2000">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9"/>
          <p:cNvSpPr txBox="1"/>
          <p:nvPr>
            <p:ph idx="1" type="body"/>
          </p:nvPr>
        </p:nvSpPr>
        <p:spPr>
          <a:xfrm>
            <a:off x="846625" y="1451675"/>
            <a:ext cx="4288500" cy="333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Anything related to Multimedia: video/audio</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Popular features in IM products</a:t>
            </a:r>
            <a:endParaRPr>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Unread count</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Typing indicators</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Sharing real time location</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Sharing files</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chemeClr val="dk2"/>
                </a:solidFill>
              </a:rPr>
              <a:t>Message reactions</a:t>
            </a:r>
            <a:endParaRPr sz="1300">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1:1 chat</a:t>
            </a:r>
            <a:endParaRPr sz="1300">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Popular 2B messenger features</a:t>
            </a:r>
            <a:endParaRPr>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Recall message in longer time period</a:t>
            </a:r>
            <a:endParaRPr sz="1300">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Org chart</a:t>
            </a:r>
            <a:endParaRPr sz="1300">
              <a:solidFill>
                <a:schemeClr val="dk2"/>
              </a:solidFill>
            </a:endParaRPr>
          </a:p>
          <a:p>
            <a:pPr indent="-311150" lvl="1" marL="914400" rtl="0" algn="l">
              <a:spcBef>
                <a:spcPts val="0"/>
              </a:spcBef>
              <a:spcAft>
                <a:spcPts val="0"/>
              </a:spcAft>
              <a:buClr>
                <a:srgbClr val="000000"/>
              </a:buClr>
              <a:buSzPts val="1300"/>
              <a:buChar char="○"/>
            </a:pPr>
            <a:r>
              <a:rPr lang="en" sz="1300">
                <a:solidFill>
                  <a:srgbClr val="000000"/>
                </a:solidFill>
              </a:rPr>
              <a:t>Read receipt</a:t>
            </a:r>
            <a:endParaRPr sz="1300">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Platform level optimization</a:t>
            </a:r>
            <a:endParaRPr sz="1300">
              <a:solidFill>
                <a:srgbClr val="000000"/>
              </a:solidFill>
            </a:endParaRPr>
          </a:p>
        </p:txBody>
      </p:sp>
      <p:sp>
        <p:nvSpPr>
          <p:cNvPr id="395" name="Google Shape;395;p59"/>
          <p:cNvSpPr txBox="1"/>
          <p:nvPr>
            <p:ph type="title"/>
          </p:nvPr>
        </p:nvSpPr>
        <p:spPr>
          <a:xfrm>
            <a:off x="846625" y="631750"/>
            <a:ext cx="384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topics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Summary</a:t>
            </a:r>
            <a:endParaRPr>
              <a:solidFill>
                <a:srgbClr val="000000"/>
              </a:solidFill>
            </a:endParaRPr>
          </a:p>
        </p:txBody>
      </p:sp>
      <p:pic>
        <p:nvPicPr>
          <p:cNvPr id="401" name="Google Shape;401;p60"/>
          <p:cNvPicPr preferRelativeResize="0"/>
          <p:nvPr/>
        </p:nvPicPr>
        <p:blipFill>
          <a:blip r:embed="rId3">
            <a:alphaModFix/>
          </a:blip>
          <a:stretch>
            <a:fillRect/>
          </a:stretch>
        </p:blipFill>
        <p:spPr>
          <a:xfrm>
            <a:off x="3524025" y="469550"/>
            <a:ext cx="4981824" cy="4730226"/>
          </a:xfrm>
          <a:prstGeom prst="rect">
            <a:avLst/>
          </a:prstGeom>
          <a:noFill/>
          <a:ln>
            <a:noFill/>
          </a:ln>
        </p:spPr>
      </p:pic>
      <p:sp>
        <p:nvSpPr>
          <p:cNvPr id="402" name="Google Shape;402;p60"/>
          <p:cNvSpPr txBox="1"/>
          <p:nvPr/>
        </p:nvSpPr>
        <p:spPr>
          <a:xfrm>
            <a:off x="266950" y="1754850"/>
            <a:ext cx="3316200" cy="138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latin typeface="Lato"/>
                <a:ea typeface="Lato"/>
                <a:cs typeface="Lato"/>
                <a:sym typeface="Lato"/>
              </a:rPr>
              <a:t>References:</a:t>
            </a:r>
            <a:endParaRPr sz="1900">
              <a:latin typeface="Lato"/>
              <a:ea typeface="Lato"/>
              <a:cs typeface="Lato"/>
              <a:sym typeface="Lato"/>
            </a:endParaRPr>
          </a:p>
          <a:p>
            <a:pPr indent="-317500" lvl="0" marL="457200" rtl="0" algn="l">
              <a:lnSpc>
                <a:spcPct val="115000"/>
              </a:lnSpc>
              <a:spcBef>
                <a:spcPts val="1200"/>
              </a:spcBef>
              <a:spcAft>
                <a:spcPts val="0"/>
              </a:spcAft>
              <a:buClr>
                <a:srgbClr val="000000"/>
              </a:buClr>
              <a:buSzPts val="1400"/>
              <a:buFont typeface="Lato"/>
              <a:buChar char="●"/>
            </a:pPr>
            <a:r>
              <a:rPr lang="en" u="sng">
                <a:solidFill>
                  <a:schemeClr val="accent5"/>
                </a:solidFill>
                <a:latin typeface="Lato"/>
                <a:ea typeface="Lato"/>
                <a:cs typeface="Lato"/>
                <a:sym typeface="Lato"/>
                <a:hlinkClick r:id="rId4">
                  <a:extLst>
                    <a:ext uri="{A12FA001-AC4F-418D-AE19-62706E023703}">
                      <ahyp:hlinkClr val="tx"/>
                    </a:ext>
                  </a:extLst>
                </a:hlinkClick>
              </a:rPr>
              <a:t>即时通讯网</a:t>
            </a:r>
            <a:r>
              <a:rPr lang="en">
                <a:latin typeface="Lato"/>
                <a:ea typeface="Lato"/>
                <a:cs typeface="Lato"/>
                <a:sym typeface="Lato"/>
              </a:rPr>
              <a:t> </a:t>
            </a:r>
            <a:endParaRPr>
              <a:latin typeface="Lato"/>
              <a:ea typeface="Lato"/>
              <a:cs typeface="Lato"/>
              <a:sym typeface="Lato"/>
            </a:endParaRPr>
          </a:p>
          <a:p>
            <a:pPr indent="-317500" lvl="0" marL="457200" rtl="0" algn="l">
              <a:lnSpc>
                <a:spcPct val="115000"/>
              </a:lnSpc>
              <a:spcBef>
                <a:spcPts val="0"/>
              </a:spcBef>
              <a:spcAft>
                <a:spcPts val="0"/>
              </a:spcAft>
              <a:buClr>
                <a:srgbClr val="000000"/>
              </a:buClr>
              <a:buSzPts val="1400"/>
              <a:buFont typeface="Lato"/>
              <a:buChar char="●"/>
            </a:pPr>
            <a:r>
              <a:rPr lang="en" u="sng">
                <a:solidFill>
                  <a:schemeClr val="accent5"/>
                </a:solidFill>
                <a:latin typeface="Lato"/>
                <a:ea typeface="Lato"/>
                <a:cs typeface="Lato"/>
                <a:sym typeface="Lato"/>
                <a:hlinkClick r:id="rId5">
                  <a:extLst>
                    <a:ext uri="{A12FA001-AC4F-418D-AE19-62706E023703}">
                      <ahyp:hlinkClr val="tx"/>
                    </a:ext>
                  </a:extLst>
                </a:hlinkClick>
              </a:rPr>
              <a:t>二手车瓜子消息系统</a:t>
            </a:r>
            <a:r>
              <a:rPr lang="en">
                <a:latin typeface="Lato"/>
                <a:ea typeface="Lato"/>
                <a:cs typeface="Lato"/>
                <a:sym typeface="Lato"/>
              </a:rPr>
              <a:t> </a:t>
            </a:r>
            <a:endParaRPr>
              <a:latin typeface="Lato"/>
              <a:ea typeface="Lato"/>
              <a:cs typeface="Lato"/>
              <a:sym typeface="Lato"/>
            </a:endParaRPr>
          </a:p>
          <a:p>
            <a:pPr indent="-317500" lvl="0" marL="457200" rtl="0" algn="l">
              <a:lnSpc>
                <a:spcPct val="115000"/>
              </a:lnSpc>
              <a:spcBef>
                <a:spcPts val="0"/>
              </a:spcBef>
              <a:spcAft>
                <a:spcPts val="0"/>
              </a:spcAft>
              <a:buClr>
                <a:srgbClr val="000000"/>
              </a:buClr>
              <a:buSzPts val="1400"/>
              <a:buFont typeface="Lato"/>
              <a:buChar char="●"/>
            </a:pPr>
            <a:r>
              <a:rPr lang="en" u="sng">
                <a:solidFill>
                  <a:schemeClr val="accent5"/>
                </a:solidFill>
                <a:latin typeface="Lato"/>
                <a:ea typeface="Lato"/>
                <a:cs typeface="Lato"/>
                <a:sym typeface="Lato"/>
                <a:hlinkClick r:id="rId6">
                  <a:extLst>
                    <a:ext uri="{A12FA001-AC4F-418D-AE19-62706E023703}">
                      <ahyp:hlinkClr val="tx"/>
                    </a:ext>
                  </a:extLst>
                </a:hlinkClick>
              </a:rPr>
              <a:t>即时消息技术剖析与实战</a:t>
            </a:r>
            <a:r>
              <a:rPr lang="en">
                <a:latin typeface="Lato"/>
                <a:ea typeface="Lato"/>
                <a:cs typeface="Lato"/>
                <a:sym typeface="Lato"/>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87525" y="669350"/>
            <a:ext cx="5427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Now</a:t>
            </a:r>
            <a:endParaRPr>
              <a:solidFill>
                <a:srgbClr val="000000"/>
              </a:solidFill>
            </a:endParaRPr>
          </a:p>
        </p:txBody>
      </p:sp>
      <p:pic>
        <p:nvPicPr>
          <p:cNvPr id="115" name="Google Shape;115;p17"/>
          <p:cNvPicPr preferRelativeResize="0"/>
          <p:nvPr/>
        </p:nvPicPr>
        <p:blipFill>
          <a:blip r:embed="rId3">
            <a:alphaModFix/>
          </a:blip>
          <a:stretch>
            <a:fillRect/>
          </a:stretch>
        </p:blipFill>
        <p:spPr>
          <a:xfrm>
            <a:off x="5184850" y="1243875"/>
            <a:ext cx="2778847" cy="3634150"/>
          </a:xfrm>
          <a:prstGeom prst="rect">
            <a:avLst/>
          </a:prstGeom>
          <a:noFill/>
          <a:ln>
            <a:noFill/>
          </a:ln>
        </p:spPr>
      </p:pic>
      <p:sp>
        <p:nvSpPr>
          <p:cNvPr id="116" name="Google Shape;116;p17"/>
          <p:cNvSpPr txBox="1"/>
          <p:nvPr>
            <p:ph idx="1" type="body"/>
          </p:nvPr>
        </p:nvSpPr>
        <p:spPr>
          <a:xfrm>
            <a:off x="729300" y="1493875"/>
            <a:ext cx="8034900" cy="3391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000000"/>
              </a:buClr>
              <a:buSzPts val="1900"/>
              <a:buChar char="●"/>
            </a:pPr>
            <a:r>
              <a:rPr lang="en" sz="1900">
                <a:solidFill>
                  <a:srgbClr val="000000"/>
                </a:solidFill>
              </a:rPr>
              <a:t>Why a folder of chat apps?</a:t>
            </a:r>
            <a:endParaRPr sz="19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87525" y="669350"/>
            <a:ext cx="5427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Problem def  </a:t>
            </a:r>
            <a:endParaRPr>
              <a:solidFill>
                <a:srgbClr val="000000"/>
              </a:solidFill>
            </a:endParaRPr>
          </a:p>
        </p:txBody>
      </p:sp>
      <p:pic>
        <p:nvPicPr>
          <p:cNvPr id="122" name="Google Shape;122;p18"/>
          <p:cNvPicPr preferRelativeResize="0"/>
          <p:nvPr/>
        </p:nvPicPr>
        <p:blipFill>
          <a:blip r:embed="rId3">
            <a:alphaModFix/>
          </a:blip>
          <a:stretch>
            <a:fillRect/>
          </a:stretch>
        </p:blipFill>
        <p:spPr>
          <a:xfrm>
            <a:off x="2070625" y="1291925"/>
            <a:ext cx="5148831" cy="3851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Group chat - Scenario</a:t>
            </a:r>
            <a:endParaRPr>
              <a:solidFill>
                <a:srgbClr val="000000"/>
              </a:solidFill>
            </a:endParaRPr>
          </a:p>
        </p:txBody>
      </p:sp>
      <p:pic>
        <p:nvPicPr>
          <p:cNvPr id="128" name="Google Shape;128;p19"/>
          <p:cNvPicPr preferRelativeResize="0"/>
          <p:nvPr/>
        </p:nvPicPr>
        <p:blipFill>
          <a:blip r:embed="rId3">
            <a:alphaModFix/>
          </a:blip>
          <a:stretch>
            <a:fillRect/>
          </a:stretch>
        </p:blipFill>
        <p:spPr>
          <a:xfrm>
            <a:off x="1558300" y="1382000"/>
            <a:ext cx="5736215" cy="364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87525" y="669350"/>
            <a:ext cx="7908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def: Comparison on group chat scenario</a:t>
            </a:r>
            <a:endParaRPr/>
          </a:p>
        </p:txBody>
      </p:sp>
      <p:graphicFrame>
        <p:nvGraphicFramePr>
          <p:cNvPr id="134" name="Google Shape;134;p20"/>
          <p:cNvGraphicFramePr/>
          <p:nvPr/>
        </p:nvGraphicFramePr>
        <p:xfrm>
          <a:off x="406313" y="1382069"/>
          <a:ext cx="3000000" cy="3000000"/>
        </p:xfrm>
        <a:graphic>
          <a:graphicData uri="http://schemas.openxmlformats.org/drawingml/2006/table">
            <a:tbl>
              <a:tblPr>
                <a:noFill/>
                <a:tableStyleId>{5E440C3A-585C-4F13-8171-18860848F9CE}</a:tableStyleId>
              </a:tblPr>
              <a:tblGrid>
                <a:gridCol w="1244775"/>
                <a:gridCol w="1164250"/>
                <a:gridCol w="1351075"/>
                <a:gridCol w="1523750"/>
                <a:gridCol w="1523750"/>
                <a:gridCol w="1523750"/>
              </a:tblGrid>
              <a:tr h="51767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lnSpc>
                          <a:spcPct val="115000"/>
                        </a:lnSpc>
                        <a:spcBef>
                          <a:spcPts val="0"/>
                        </a:spcBef>
                        <a:spcAft>
                          <a:spcPts val="1200"/>
                        </a:spcAft>
                        <a:buNone/>
                      </a:pPr>
                      <a:r>
                        <a:rPr b="1" lang="en" sz="1200"/>
                        <a:t>Snapchat</a:t>
                      </a:r>
                      <a:endParaRPr b="1" sz="1200"/>
                    </a:p>
                  </a:txBody>
                  <a:tcPr marT="91425" marB="91425" marR="91425" marL="91425"/>
                </a:tc>
                <a:tc>
                  <a:txBody>
                    <a:bodyPr/>
                    <a:lstStyle/>
                    <a:p>
                      <a:pPr indent="0" lvl="0" marL="0" rtl="0" algn="l">
                        <a:lnSpc>
                          <a:spcPct val="115000"/>
                        </a:lnSpc>
                        <a:spcBef>
                          <a:spcPts val="0"/>
                        </a:spcBef>
                        <a:spcAft>
                          <a:spcPts val="1200"/>
                        </a:spcAft>
                        <a:buNone/>
                      </a:pPr>
                      <a:r>
                        <a:rPr b="1" lang="en" sz="1200"/>
                        <a:t>WhatsApp</a:t>
                      </a:r>
                      <a:endParaRPr b="1" sz="1200"/>
                    </a:p>
                  </a:txBody>
                  <a:tcPr marT="91425" marB="91425" marR="91425" marL="91425"/>
                </a:tc>
                <a:tc>
                  <a:txBody>
                    <a:bodyPr/>
                    <a:lstStyle/>
                    <a:p>
                      <a:pPr indent="0" lvl="0" marL="0" rtl="0" algn="l">
                        <a:spcBef>
                          <a:spcPts val="0"/>
                        </a:spcBef>
                        <a:spcAft>
                          <a:spcPts val="0"/>
                        </a:spcAft>
                        <a:buNone/>
                      </a:pPr>
                      <a:r>
                        <a:rPr b="1" lang="en" sz="1200"/>
                        <a:t>Broadcast chatroom</a:t>
                      </a:r>
                      <a:endParaRPr b="1" sz="1200"/>
                    </a:p>
                  </a:txBody>
                  <a:tcPr marT="91425" marB="91425" marR="91425" marL="91425"/>
                </a:tc>
                <a:tc>
                  <a:txBody>
                    <a:bodyPr/>
                    <a:lstStyle/>
                    <a:p>
                      <a:pPr indent="0" lvl="0" marL="0" rtl="0" algn="l">
                        <a:spcBef>
                          <a:spcPts val="0"/>
                        </a:spcBef>
                        <a:spcAft>
                          <a:spcPts val="0"/>
                        </a:spcAft>
                        <a:buNone/>
                      </a:pPr>
                      <a:r>
                        <a:rPr b="1" lang="en" sz="1200"/>
                        <a:t>Slack</a:t>
                      </a:r>
                      <a:endParaRPr b="1" sz="1200"/>
                    </a:p>
                  </a:txBody>
                  <a:tcPr marT="91425" marB="91425" marR="91425" marL="91425"/>
                </a:tc>
                <a:tc>
                  <a:txBody>
                    <a:bodyPr/>
                    <a:lstStyle/>
                    <a:p>
                      <a:pPr indent="0" lvl="0" marL="0" rtl="0" algn="l">
                        <a:spcBef>
                          <a:spcPts val="0"/>
                        </a:spcBef>
                        <a:spcAft>
                          <a:spcPts val="0"/>
                        </a:spcAft>
                        <a:buNone/>
                      </a:pPr>
                      <a:r>
                        <a:rPr b="1" lang="en" sz="1200"/>
                        <a:t>What we want to design</a:t>
                      </a:r>
                      <a:endParaRPr b="1" sz="1200"/>
                    </a:p>
                  </a:txBody>
                  <a:tcPr marT="91425" marB="91425" marR="91425" marL="91425">
                    <a:solidFill>
                      <a:srgbClr val="FFE599"/>
                    </a:solidFill>
                  </a:tcPr>
                </a:tc>
              </a:tr>
              <a:tr h="725400">
                <a:tc>
                  <a:txBody>
                    <a:bodyPr/>
                    <a:lstStyle/>
                    <a:p>
                      <a:pPr indent="0" lvl="0" marL="0" rtl="0" algn="l">
                        <a:spcBef>
                          <a:spcPts val="0"/>
                        </a:spcBef>
                        <a:spcAft>
                          <a:spcPts val="0"/>
                        </a:spcAft>
                        <a:buNone/>
                      </a:pPr>
                      <a:r>
                        <a:rPr b="1" lang="en" sz="1200"/>
                        <a:t>Max chat group size</a:t>
                      </a:r>
                      <a:endParaRPr b="1" sz="1200"/>
                    </a:p>
                  </a:txBody>
                  <a:tcPr marT="91425" marB="91425" marR="91425" marL="91425"/>
                </a:tc>
                <a:tc>
                  <a:txBody>
                    <a:bodyPr/>
                    <a:lstStyle/>
                    <a:p>
                      <a:pPr indent="0" lvl="0" marL="0" rtl="0" algn="l">
                        <a:lnSpc>
                          <a:spcPct val="115000"/>
                        </a:lnSpc>
                        <a:spcBef>
                          <a:spcPts val="0"/>
                        </a:spcBef>
                        <a:spcAft>
                          <a:spcPts val="1200"/>
                        </a:spcAft>
                        <a:buNone/>
                      </a:pPr>
                      <a:r>
                        <a:rPr lang="en" sz="1200" u="sng">
                          <a:solidFill>
                            <a:schemeClr val="hlink"/>
                          </a:solidFill>
                          <a:hlinkClick r:id="rId3"/>
                        </a:rPr>
                        <a:t>100</a:t>
                      </a:r>
                      <a:endParaRPr sz="1200"/>
                    </a:p>
                  </a:txBody>
                  <a:tcPr marT="91425" marB="91425" marR="91425" marL="91425"/>
                </a:tc>
                <a:tc>
                  <a:txBody>
                    <a:bodyPr/>
                    <a:lstStyle/>
                    <a:p>
                      <a:pPr indent="0" lvl="0" marL="0" rtl="0" algn="l">
                        <a:spcBef>
                          <a:spcPts val="0"/>
                        </a:spcBef>
                        <a:spcAft>
                          <a:spcPts val="0"/>
                        </a:spcAft>
                        <a:buNone/>
                      </a:pPr>
                      <a:r>
                        <a:rPr lang="en" sz="1200"/>
                        <a:t>256</a:t>
                      </a:r>
                      <a:endParaRPr sz="1200"/>
                    </a:p>
                    <a:p>
                      <a:pPr indent="0" lvl="0" marL="0" rtl="0" algn="l">
                        <a:lnSpc>
                          <a:spcPct val="115000"/>
                        </a:lnSpc>
                        <a:spcBef>
                          <a:spcPts val="0"/>
                        </a:spcBef>
                        <a:spcAft>
                          <a:spcPts val="1200"/>
                        </a:spcAft>
                        <a:buNone/>
                      </a:pPr>
                      <a:r>
                        <a:t/>
                      </a:r>
                      <a:endParaRPr sz="1200"/>
                    </a:p>
                  </a:txBody>
                  <a:tcPr marT="91425" marB="91425" marR="91425" marL="91425"/>
                </a:tc>
                <a:tc>
                  <a:txBody>
                    <a:bodyPr/>
                    <a:lstStyle/>
                    <a:p>
                      <a:pPr indent="0" lvl="0" marL="0" rtl="0" algn="l">
                        <a:spcBef>
                          <a:spcPts val="0"/>
                        </a:spcBef>
                        <a:spcAft>
                          <a:spcPts val="0"/>
                        </a:spcAft>
                        <a:buNone/>
                      </a:pPr>
                      <a:r>
                        <a:rPr lang="en" sz="1200"/>
                        <a:t>No membership concept. </a:t>
                      </a:r>
                      <a:r>
                        <a:rPr lang="en" sz="1200" u="sng">
                          <a:solidFill>
                            <a:schemeClr val="accent5"/>
                          </a:solidFill>
                          <a:latin typeface="Lato"/>
                          <a:ea typeface="Lato"/>
                          <a:cs typeface="Lato"/>
                          <a:sym typeface="Lato"/>
                          <a:hlinkClick r:id="rId4">
                            <a:extLst>
                              <a:ext uri="{A12FA001-AC4F-418D-AE19-62706E023703}">
                                <ahyp:hlinkClr val="tx"/>
                              </a:ext>
                            </a:extLst>
                          </a:hlinkClick>
                        </a:rPr>
                        <a:t>11.2M for Royal wedding</a:t>
                      </a:r>
                      <a:r>
                        <a:rPr lang="en" sz="1200">
                          <a:latin typeface="Lato"/>
                          <a:ea typeface="Lato"/>
                          <a:cs typeface="Lato"/>
                          <a:sym typeface="Lato"/>
                        </a:rPr>
                        <a:t>)</a:t>
                      </a:r>
                      <a:endParaRPr sz="1200"/>
                    </a:p>
                  </a:txBody>
                  <a:tcPr marT="91425" marB="91425" marR="91425" marL="91425"/>
                </a:tc>
                <a:tc>
                  <a:txBody>
                    <a:bodyPr/>
                    <a:lstStyle/>
                    <a:p>
                      <a:pPr indent="0" lvl="0" marL="0" rtl="0" algn="l">
                        <a:spcBef>
                          <a:spcPts val="0"/>
                        </a:spcBef>
                        <a:spcAft>
                          <a:spcPts val="0"/>
                        </a:spcAft>
                        <a:buNone/>
                      </a:pPr>
                      <a:r>
                        <a:rPr lang="en" sz="1200"/>
                        <a:t>10K level </a:t>
                      </a:r>
                      <a:r>
                        <a:rPr lang="en" sz="1200"/>
                        <a:t>(e.g. </a:t>
                      </a:r>
                      <a:r>
                        <a:rPr lang="en" sz="1200" u="sng">
                          <a:solidFill>
                            <a:schemeClr val="accent5"/>
                          </a:solidFill>
                          <a:hlinkClick r:id="rId5">
                            <a:extLst>
                              <a:ext uri="{A12FA001-AC4F-418D-AE19-62706E023703}">
                                <ahyp:hlinkClr val="tx"/>
                              </a:ext>
                            </a:extLst>
                          </a:hlinkClick>
                        </a:rPr>
                        <a:t>Microsoft Teams limitations</a:t>
                      </a:r>
                      <a:r>
                        <a:rPr lang="en" sz="1200"/>
                        <a:t> 25K)</a:t>
                      </a:r>
                      <a:endParaRPr sz="1200"/>
                    </a:p>
                  </a:txBody>
                  <a:tcPr marT="91425" marB="91425" marR="91425" marL="91425"/>
                </a:tc>
                <a:tc>
                  <a:txBody>
                    <a:bodyPr/>
                    <a:lstStyle/>
                    <a:p>
                      <a:pPr indent="0" lvl="0" marL="0" rtl="0" algn="l">
                        <a:spcBef>
                          <a:spcPts val="0"/>
                        </a:spcBef>
                        <a:spcAft>
                          <a:spcPts val="0"/>
                        </a:spcAft>
                        <a:buNone/>
                      </a:pPr>
                      <a:r>
                        <a:rPr lang="en" sz="1200"/>
                        <a:t>Fixed group membership. </a:t>
                      </a:r>
                      <a:endParaRPr sz="1200"/>
                    </a:p>
                    <a:p>
                      <a:pPr indent="0" lvl="0" marL="0" rtl="0" algn="l">
                        <a:spcBef>
                          <a:spcPts val="0"/>
                        </a:spcBef>
                        <a:spcAft>
                          <a:spcPts val="0"/>
                        </a:spcAft>
                        <a:buNone/>
                      </a:pPr>
                      <a:r>
                        <a:rPr lang="en" sz="1200"/>
                        <a:t>500</a:t>
                      </a:r>
                      <a:endParaRPr sz="1200"/>
                    </a:p>
                  </a:txBody>
                  <a:tcPr marT="91425" marB="91425" marR="91425" marL="91425"/>
                </a:tc>
              </a:tr>
              <a:tr h="544575">
                <a:tc>
                  <a:txBody>
                    <a:bodyPr/>
                    <a:lstStyle/>
                    <a:p>
                      <a:pPr indent="0" lvl="0" marL="0" rtl="0" algn="l">
                        <a:spcBef>
                          <a:spcPts val="0"/>
                        </a:spcBef>
                        <a:spcAft>
                          <a:spcPts val="0"/>
                        </a:spcAft>
                        <a:buNone/>
                      </a:pPr>
                      <a:r>
                        <a:rPr b="1" lang="en" sz="1200"/>
                        <a:t>Send multi-media </a:t>
                      </a:r>
                      <a:endParaRPr b="1" sz="1200"/>
                    </a:p>
                  </a:txBody>
                  <a:tcPr marT="91425" marB="91425" marR="91425" marL="91425"/>
                </a:tc>
                <a:tc>
                  <a:txBody>
                    <a:bodyPr/>
                    <a:lstStyle/>
                    <a:p>
                      <a:pPr indent="0" lvl="0" marL="0" rtl="0" algn="l">
                        <a:lnSpc>
                          <a:spcPct val="115000"/>
                        </a:lnSpc>
                        <a:spcBef>
                          <a:spcPts val="0"/>
                        </a:spcBef>
                        <a:spcAft>
                          <a:spcPts val="1200"/>
                        </a:spcAft>
                        <a:buNone/>
                      </a:pPr>
                      <a:r>
                        <a:rPr lang="en" sz="1200">
                          <a:latin typeface="Lato"/>
                          <a:ea typeface="Lato"/>
                          <a:cs typeface="Lato"/>
                          <a:sym typeface="Lato"/>
                        </a:rPr>
                        <a:t>Voice, video, image (filters)</a:t>
                      </a:r>
                      <a:endParaRPr sz="1200"/>
                    </a:p>
                  </a:txBody>
                  <a:tcPr marT="91425" marB="91425" marR="91425" marL="91425"/>
                </a:tc>
                <a:tc>
                  <a:txBody>
                    <a:bodyPr/>
                    <a:lstStyle/>
                    <a:p>
                      <a:pPr indent="0" lvl="0" marL="0" rtl="0" algn="l">
                        <a:lnSpc>
                          <a:spcPct val="115000"/>
                        </a:lnSpc>
                        <a:spcBef>
                          <a:spcPts val="0"/>
                        </a:spcBef>
                        <a:spcAft>
                          <a:spcPts val="1200"/>
                        </a:spcAft>
                        <a:buNone/>
                      </a:pPr>
                      <a:r>
                        <a:rPr lang="en" sz="1200"/>
                        <a:t>Yes (most typical files)</a:t>
                      </a:r>
                      <a:endParaRPr sz="1200"/>
                    </a:p>
                  </a:txBody>
                  <a:tcPr marT="91425" marB="91425" marR="91425" marL="91425"/>
                </a:tc>
                <a:tc>
                  <a:txBody>
                    <a:bodyPr/>
                    <a:lstStyle/>
                    <a:p>
                      <a:pPr indent="0" lvl="0" marL="0" rtl="0" algn="l">
                        <a:spcBef>
                          <a:spcPts val="0"/>
                        </a:spcBef>
                        <a:spcAft>
                          <a:spcPts val="0"/>
                        </a:spcAft>
                        <a:buNone/>
                      </a:pPr>
                      <a:r>
                        <a:rPr lang="en" sz="1200"/>
                        <a:t>Chat only and reactions</a:t>
                      </a:r>
                      <a:endParaRPr sz="1200"/>
                    </a:p>
                  </a:txBody>
                  <a:tcPr marT="91425" marB="91425" marR="91425" marL="91425"/>
                </a:tc>
                <a:tc>
                  <a:txBody>
                    <a:bodyPr/>
                    <a:lstStyle/>
                    <a:p>
                      <a:pPr indent="0" lvl="0" marL="0" rtl="0" algn="l">
                        <a:spcBef>
                          <a:spcPts val="0"/>
                        </a:spcBef>
                        <a:spcAft>
                          <a:spcPts val="0"/>
                        </a:spcAft>
                        <a:buNone/>
                      </a:pPr>
                      <a:r>
                        <a:rPr lang="en" sz="1200"/>
                        <a:t>All file types</a:t>
                      </a:r>
                      <a:endParaRPr sz="1200"/>
                    </a:p>
                  </a:txBody>
                  <a:tcPr marT="91425" marB="91425" marR="91425" marL="91425"/>
                </a:tc>
                <a:tc>
                  <a:txBody>
                    <a:bodyPr/>
                    <a:lstStyle/>
                    <a:p>
                      <a:pPr indent="0" lvl="0" marL="0" rtl="0" algn="l">
                        <a:spcBef>
                          <a:spcPts val="0"/>
                        </a:spcBef>
                        <a:spcAft>
                          <a:spcPts val="0"/>
                        </a:spcAft>
                        <a:buNone/>
                      </a:pPr>
                      <a:r>
                        <a:rPr lang="en" sz="1200"/>
                        <a:t>No</a:t>
                      </a:r>
                      <a:endParaRPr sz="1200"/>
                    </a:p>
                  </a:txBody>
                  <a:tcPr marT="91425" marB="91425" marR="91425" marL="91425"/>
                </a:tc>
              </a:tr>
              <a:tr h="746075">
                <a:tc>
                  <a:txBody>
                    <a:bodyPr/>
                    <a:lstStyle/>
                    <a:p>
                      <a:pPr indent="0" lvl="0" marL="0" rtl="0" algn="l">
                        <a:spcBef>
                          <a:spcPts val="0"/>
                        </a:spcBef>
                        <a:spcAft>
                          <a:spcPts val="0"/>
                        </a:spcAft>
                        <a:buNone/>
                      </a:pPr>
                      <a:r>
                        <a:rPr b="1" lang="en" sz="1200"/>
                        <a:t>Anything s</a:t>
                      </a:r>
                      <a:r>
                        <a:rPr b="1" lang="en" sz="1200"/>
                        <a:t>ecurity / Privacy</a:t>
                      </a:r>
                      <a:endParaRPr b="1"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200">
                          <a:latin typeface="Lato"/>
                          <a:ea typeface="Lato"/>
                          <a:cs typeface="Lato"/>
                          <a:sym typeface="Lato"/>
                        </a:rPr>
                        <a:t>Disappearing msgs</a:t>
                      </a:r>
                      <a:endParaRPr sz="1200">
                        <a:latin typeface="Lato"/>
                        <a:ea typeface="Lato"/>
                        <a:cs typeface="Lato"/>
                        <a:sym typeface="La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200"/>
                        <a:t>E2E encryption</a:t>
                      </a:r>
                      <a:endParaRPr sz="1200">
                        <a:latin typeface="Lato"/>
                        <a:ea typeface="Lato"/>
                        <a:cs typeface="Lato"/>
                        <a:sym typeface="La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200"/>
                        <a:t>No</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200">
                          <a:latin typeface="Lato"/>
                          <a:ea typeface="Lato"/>
                          <a:cs typeface="Lato"/>
                          <a:sym typeface="Lato"/>
                        </a:rPr>
                        <a:t>No consumer functions. But enterprise c</a:t>
                      </a:r>
                      <a:r>
                        <a:rPr lang="en" sz="1200">
                          <a:latin typeface="Lato"/>
                          <a:ea typeface="Lato"/>
                          <a:cs typeface="Lato"/>
                          <a:sym typeface="Lato"/>
                        </a:rPr>
                        <a:t>ompliance</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No</a:t>
                      </a:r>
                      <a:endParaRPr sz="1200"/>
                    </a:p>
                  </a:txBody>
                  <a:tcPr marT="91425" marB="91425" marR="91425" marL="91425">
                    <a:lnB cap="flat" cmpd="sng" w="9525">
                      <a:solidFill>
                        <a:srgbClr val="9E9E9E"/>
                      </a:solidFill>
                      <a:prstDash val="solid"/>
                      <a:round/>
                      <a:headEnd len="sm" w="sm" type="none"/>
                      <a:tailEnd len="sm" w="sm" type="none"/>
                    </a:lnB>
                  </a:tcPr>
                </a:tc>
              </a:tr>
              <a:tr h="746075">
                <a:tc>
                  <a:txBody>
                    <a:bodyPr/>
                    <a:lstStyle/>
                    <a:p>
                      <a:pPr indent="0" lvl="0" marL="0" rtl="0" algn="l">
                        <a:spcBef>
                          <a:spcPts val="0"/>
                        </a:spcBef>
                        <a:spcAft>
                          <a:spcPts val="0"/>
                        </a:spcAft>
                        <a:buNone/>
                      </a:pPr>
                      <a:r>
                        <a:rPr b="1" lang="en" sz="1200"/>
                        <a:t>History msg on cloud</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200"/>
                        <a:t>No</a:t>
                      </a:r>
                      <a:endParaRPr sz="12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200">
                          <a:latin typeface="Lato"/>
                          <a:ea typeface="Lato"/>
                          <a:cs typeface="Lato"/>
                          <a:sym typeface="Lato"/>
                        </a:rPr>
                        <a:t>No. All on client devices</a:t>
                      </a:r>
                      <a:endParaRPr sz="12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No. Even fine to drop msgs. No search func</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Yes. Complex query demands</a:t>
                      </a:r>
                      <a:endParaRPr sz="12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1.Stores on cloud. </a:t>
                      </a:r>
                      <a:endParaRPr sz="1200"/>
                    </a:p>
                    <a:p>
                      <a:pPr indent="0" lvl="0" marL="0" rtl="0" algn="l">
                        <a:spcBef>
                          <a:spcPts val="0"/>
                        </a:spcBef>
                        <a:spcAft>
                          <a:spcPts val="0"/>
                        </a:spcAft>
                        <a:buNone/>
                      </a:pPr>
                      <a:r>
                        <a:rPr lang="en" sz="1200"/>
                        <a:t>2.Search around a time range</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4245446" y="492350"/>
            <a:ext cx="4898555" cy="4651148"/>
          </a:xfrm>
          <a:prstGeom prst="rect">
            <a:avLst/>
          </a:prstGeom>
          <a:noFill/>
          <a:ln>
            <a:noFill/>
          </a:ln>
        </p:spPr>
      </p:pic>
      <p:sp>
        <p:nvSpPr>
          <p:cNvPr id="140" name="Google Shape;140;p21"/>
          <p:cNvSpPr txBox="1"/>
          <p:nvPr>
            <p:ph type="title"/>
          </p:nvPr>
        </p:nvSpPr>
        <p:spPr>
          <a:xfrm>
            <a:off x="729300" y="660100"/>
            <a:ext cx="5674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Typical IM system architecture</a:t>
            </a:r>
            <a:endParaRPr>
              <a:solidFill>
                <a:srgbClr val="000000"/>
              </a:solidFill>
            </a:endParaRPr>
          </a:p>
        </p:txBody>
      </p:sp>
      <p:sp>
        <p:nvSpPr>
          <p:cNvPr id="141" name="Google Shape;141;p21"/>
          <p:cNvSpPr txBox="1"/>
          <p:nvPr>
            <p:ph idx="1" type="body"/>
          </p:nvPr>
        </p:nvSpPr>
        <p:spPr>
          <a:xfrm>
            <a:off x="409500" y="1549300"/>
            <a:ext cx="3506400" cy="354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Char char="●"/>
            </a:pPr>
            <a:r>
              <a:rPr lang="en" sz="1700">
                <a:solidFill>
                  <a:srgbClr val="000000"/>
                </a:solidFill>
              </a:rPr>
              <a:t>Additional connection layer</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Avoid client to reconnect</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Separation of concerns</a:t>
            </a:r>
            <a:endParaRPr sz="17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